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68" r:id="rId16"/>
    <p:sldId id="269" r:id="rId17"/>
    <p:sldId id="270" r:id="rId18"/>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4" d="100"/>
          <a:sy n="84" d="100"/>
        </p:scale>
        <p:origin x="1406"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12/11/2024</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12/11/2024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vi-VN" sz="2400" b="1" spc="-5" dirty="0" smtClean="0">
                <a:latin typeface="Times New Roman"/>
                <a:cs typeface="Times New Roman"/>
              </a:rPr>
              <a:t>2025</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err="1">
                <a:latin typeface="Times New Roman"/>
                <a:cs typeface="Times New Roman"/>
              </a:rPr>
              <a:t>toán</a:t>
            </a:r>
            <a:r>
              <a:rPr sz="2500" b="1" spc="-5" dirty="0">
                <a:latin typeface="Times New Roman"/>
                <a:cs typeface="Times New Roman"/>
              </a:rPr>
              <a:t> </a:t>
            </a:r>
            <a:r>
              <a:rPr lang="vi-VN" sz="2500" b="1" spc="-5" dirty="0">
                <a:latin typeface="Times New Roman"/>
                <a:cs typeface="Times New Roman"/>
              </a:rPr>
              <a:t>được</a:t>
            </a:r>
            <a:r>
              <a:rPr sz="2500" b="1" spc="-5" dirty="0" smtClean="0">
                <a:latin typeface="Times New Roman"/>
                <a:cs typeface="Times New Roman"/>
              </a:rPr>
              <a:t> </a:t>
            </a:r>
            <a:r>
              <a:rPr sz="2500" b="1" spc="-5" dirty="0">
                <a:latin typeface="Times New Roman"/>
                <a:cs typeface="Times New Roman"/>
              </a:rPr>
              <a:t>HĐND </a:t>
            </a:r>
            <a:r>
              <a:rPr lang="en-US" sz="2500" b="1" spc="-5" dirty="0" err="1" smtClean="0">
                <a:latin typeface="Times New Roman"/>
                <a:cs typeface="Times New Roman"/>
              </a:rPr>
              <a:t>tỉnh</a:t>
            </a:r>
            <a:r>
              <a:rPr lang="vi-VN" sz="2500" b="1" spc="-5" dirty="0" smtClean="0">
                <a:latin typeface="Times New Roman"/>
                <a:cs typeface="Times New Roman"/>
              </a:rPr>
              <a:t> thông qua</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lang="vi-VN" sz="2000" i="1" spc="5" dirty="0" smtClean="0">
                <a:latin typeface="Times New Roman"/>
                <a:cs typeface="Times New Roman"/>
              </a:rPr>
              <a:t>2024</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3077766"/>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a:t>Dự</a:t>
            </a:r>
            <a:r>
              <a:rPr lang="en-US" dirty="0"/>
              <a:t> </a:t>
            </a:r>
            <a:r>
              <a:rPr lang="en-US" dirty="0" err="1"/>
              <a:t>toán</a:t>
            </a:r>
            <a:r>
              <a:rPr lang="en-US" dirty="0"/>
              <a:t> </a:t>
            </a:r>
            <a:r>
              <a:rPr lang="en-US" dirty="0" smtClean="0"/>
              <a:t>chi</a:t>
            </a:r>
            <a:r>
              <a:rPr lang="vi-VN" dirty="0" smtClean="0"/>
              <a:t> </a:t>
            </a:r>
            <a:r>
              <a:rPr lang="vi-VN" dirty="0" smtClean="0"/>
              <a:t>6.532</a:t>
            </a:r>
            <a:r>
              <a:rPr lang="en-US" dirty="0" smtClean="0"/>
              <a:t> </a:t>
            </a:r>
            <a:r>
              <a:rPr lang="en-US" dirty="0" err="1" smtClean="0"/>
              <a:t>tỷ</a:t>
            </a:r>
            <a:r>
              <a:rPr lang="en-US" dirty="0" smtClean="0"/>
              <a:t> </a:t>
            </a:r>
            <a:r>
              <a:rPr lang="en-US" dirty="0" err="1"/>
              <a:t>đồng</a:t>
            </a:r>
            <a:r>
              <a:rPr lang="en-US" dirty="0"/>
              <a:t>, </a:t>
            </a:r>
            <a:r>
              <a:rPr lang="en-US" dirty="0" err="1"/>
              <a:t>bằng</a:t>
            </a:r>
            <a:r>
              <a:rPr lang="en-US" dirty="0"/>
              <a:t> </a:t>
            </a:r>
            <a:r>
              <a:rPr lang="vi-VN" dirty="0" smtClean="0"/>
              <a:t>128</a:t>
            </a:r>
            <a:r>
              <a:rPr lang="en-US" dirty="0" smtClean="0"/>
              <a:t>% </a:t>
            </a:r>
            <a:r>
              <a:rPr lang="en-US" dirty="0" err="1"/>
              <a:t>dự</a:t>
            </a:r>
            <a:r>
              <a:rPr lang="en-US" dirty="0"/>
              <a:t> </a:t>
            </a:r>
            <a:r>
              <a:rPr lang="en-US" dirty="0" err="1"/>
              <a:t>tóan</a:t>
            </a:r>
            <a:r>
              <a:rPr lang="en-US" dirty="0"/>
              <a:t> </a:t>
            </a:r>
            <a:r>
              <a:rPr lang="en-US" dirty="0" err="1"/>
              <a:t>năm</a:t>
            </a:r>
            <a:r>
              <a:rPr lang="en-US" dirty="0"/>
              <a:t> </a:t>
            </a:r>
            <a:r>
              <a:rPr lang="vi-VN" dirty="0" smtClean="0"/>
              <a:t>2024</a:t>
            </a:r>
            <a:r>
              <a:rPr lang="en-US" dirty="0" smtClean="0"/>
              <a:t>, </a:t>
            </a:r>
            <a:r>
              <a:rPr lang="en-US" dirty="0" err="1"/>
              <a:t>bố</a:t>
            </a:r>
            <a:r>
              <a:rPr lang="en-US" dirty="0"/>
              <a:t> </a:t>
            </a:r>
            <a:r>
              <a:rPr lang="en-US" dirty="0" err="1"/>
              <a:t>trí</a:t>
            </a:r>
            <a:r>
              <a:rPr lang="en-US" dirty="0"/>
              <a:t> </a:t>
            </a:r>
            <a:r>
              <a:rPr lang="en-US" dirty="0" err="1"/>
              <a:t>đảm</a:t>
            </a:r>
            <a:r>
              <a:rPr lang="en-US" dirty="0"/>
              <a:t> </a:t>
            </a:r>
            <a:r>
              <a:rPr lang="en-US" dirty="0" err="1"/>
              <a:t>bảo</a:t>
            </a:r>
            <a:r>
              <a:rPr lang="en-US" dirty="0"/>
              <a:t> </a:t>
            </a:r>
            <a:r>
              <a:rPr lang="en-US" dirty="0" err="1"/>
              <a:t>theo</a:t>
            </a:r>
            <a:r>
              <a:rPr lang="en-US" dirty="0"/>
              <a:t> </a:t>
            </a:r>
            <a:r>
              <a:rPr lang="en-US" dirty="0" err="1"/>
              <a:t>định</a:t>
            </a:r>
            <a:r>
              <a:rPr lang="en-US" dirty="0"/>
              <a:t> </a:t>
            </a:r>
            <a:r>
              <a:rPr lang="en-US" dirty="0" err="1"/>
              <a:t>hướng</a:t>
            </a:r>
            <a:r>
              <a:rPr lang="en-US" dirty="0"/>
              <a:t> </a:t>
            </a:r>
            <a:r>
              <a:rPr lang="en-US" dirty="0" err="1"/>
              <a:t>dự</a:t>
            </a:r>
            <a:r>
              <a:rPr lang="en-US" dirty="0"/>
              <a:t> </a:t>
            </a:r>
            <a:r>
              <a:rPr lang="en-US" dirty="0" err="1"/>
              <a:t>toán</a:t>
            </a:r>
            <a:r>
              <a:rPr lang="en-US" dirty="0"/>
              <a:t> </a:t>
            </a:r>
            <a:r>
              <a:rPr lang="en-US" dirty="0" err="1"/>
              <a:t>Trung</a:t>
            </a:r>
            <a:r>
              <a:rPr lang="en-US" dirty="0"/>
              <a:t> </a:t>
            </a:r>
            <a:r>
              <a:rPr lang="en-US" dirty="0" err="1"/>
              <a:t>ương</a:t>
            </a:r>
            <a:r>
              <a:rPr lang="en-US" dirty="0"/>
              <a:t> </a:t>
            </a:r>
            <a:r>
              <a:rPr lang="en-US" dirty="0" err="1" smtClean="0"/>
              <a:t>giao</a:t>
            </a:r>
            <a:r>
              <a:rPr lang="vi-VN" dirty="0" smtClean="0"/>
              <a:t>. </a:t>
            </a:r>
            <a:r>
              <a:rPr lang="en-US" dirty="0" err="1"/>
              <a:t>Đảm</a:t>
            </a:r>
            <a:r>
              <a:rPr lang="en-US" dirty="0"/>
              <a:t> </a:t>
            </a:r>
            <a:r>
              <a:rPr lang="en-US" dirty="0" err="1"/>
              <a:t>bảo</a:t>
            </a:r>
            <a:r>
              <a:rPr lang="en-US" dirty="0"/>
              <a:t> </a:t>
            </a:r>
            <a:r>
              <a:rPr lang="en-US" dirty="0" err="1"/>
              <a:t>các</a:t>
            </a:r>
            <a:r>
              <a:rPr lang="en-US" dirty="0"/>
              <a:t> </a:t>
            </a:r>
            <a:r>
              <a:rPr lang="en-US" dirty="0" err="1"/>
              <a:t>nhiệm</a:t>
            </a:r>
            <a:r>
              <a:rPr lang="en-US" dirty="0"/>
              <a:t> </a:t>
            </a:r>
            <a:r>
              <a:rPr lang="en-US" dirty="0" err="1"/>
              <a:t>vụ</a:t>
            </a:r>
            <a:r>
              <a:rPr lang="en-US" dirty="0"/>
              <a:t> chi </a:t>
            </a:r>
            <a:r>
              <a:rPr lang="en-US" dirty="0" err="1"/>
              <a:t>được</a:t>
            </a:r>
            <a:r>
              <a:rPr lang="en-US" dirty="0"/>
              <a:t> </a:t>
            </a:r>
            <a:r>
              <a:rPr lang="en-US" dirty="0" err="1"/>
              <a:t>tính</a:t>
            </a:r>
            <a:r>
              <a:rPr lang="en-US" dirty="0"/>
              <a:t> </a:t>
            </a:r>
            <a:r>
              <a:rPr lang="en-US" dirty="0" err="1"/>
              <a:t>theo</a:t>
            </a:r>
            <a:r>
              <a:rPr lang="en-US" dirty="0"/>
              <a:t> </a:t>
            </a:r>
            <a:r>
              <a:rPr lang="en-US" dirty="0" err="1"/>
              <a:t>định</a:t>
            </a:r>
            <a:r>
              <a:rPr lang="en-US" dirty="0"/>
              <a:t> </a:t>
            </a:r>
            <a:r>
              <a:rPr lang="en-US" dirty="0" err="1"/>
              <a:t>mức</a:t>
            </a:r>
            <a:r>
              <a:rPr lang="en-US" dirty="0"/>
              <a:t> </a:t>
            </a:r>
            <a:r>
              <a:rPr lang="en-US" dirty="0" err="1"/>
              <a:t>phân</a:t>
            </a:r>
            <a:r>
              <a:rPr lang="en-US" dirty="0"/>
              <a:t> </a:t>
            </a:r>
            <a:r>
              <a:rPr lang="en-US" dirty="0" err="1"/>
              <a:t>bổ</a:t>
            </a:r>
            <a:r>
              <a:rPr lang="en-US" dirty="0"/>
              <a:t> </a:t>
            </a:r>
            <a:r>
              <a:rPr lang="en-US" dirty="0" err="1"/>
              <a:t>ngân</a:t>
            </a:r>
            <a:r>
              <a:rPr lang="en-US" dirty="0"/>
              <a:t> </a:t>
            </a:r>
            <a:r>
              <a:rPr lang="en-US" dirty="0" err="1"/>
              <a:t>sách</a:t>
            </a:r>
            <a:r>
              <a:rPr lang="en-US" dirty="0"/>
              <a:t> </a:t>
            </a:r>
            <a:r>
              <a:rPr lang="en-US" dirty="0" err="1"/>
              <a:t>và</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như</a:t>
            </a:r>
            <a:r>
              <a:rPr lang="en-US" dirty="0"/>
              <a:t>: </a:t>
            </a:r>
            <a:r>
              <a:rPr lang="en-US" dirty="0" err="1"/>
              <a:t>Kinh</a:t>
            </a:r>
            <a:r>
              <a:rPr lang="en-US" dirty="0"/>
              <a:t> </a:t>
            </a:r>
            <a:r>
              <a:rPr lang="en-US" dirty="0" err="1"/>
              <a:t>phí</a:t>
            </a:r>
            <a:r>
              <a:rPr lang="en-US" dirty="0"/>
              <a:t> </a:t>
            </a:r>
            <a:r>
              <a:rPr lang="en-US" dirty="0" err="1"/>
              <a:t>thực</a:t>
            </a:r>
            <a:r>
              <a:rPr lang="en-US" dirty="0"/>
              <a:t> </a:t>
            </a:r>
            <a:r>
              <a:rPr lang="en-US" dirty="0" err="1"/>
              <a:t>hiện</a:t>
            </a:r>
            <a:r>
              <a:rPr lang="en-US" dirty="0"/>
              <a:t> </a:t>
            </a:r>
            <a:r>
              <a:rPr lang="en-US" dirty="0" err="1"/>
              <a:t>Nghị</a:t>
            </a:r>
            <a:r>
              <a:rPr lang="en-US" dirty="0"/>
              <a:t> </a:t>
            </a:r>
            <a:r>
              <a:rPr lang="en-US" dirty="0" err="1"/>
              <a:t>định</a:t>
            </a:r>
            <a:r>
              <a:rPr lang="en-US" dirty="0"/>
              <a:t> </a:t>
            </a:r>
            <a:r>
              <a:rPr lang="en-US" dirty="0" err="1"/>
              <a:t>số</a:t>
            </a:r>
            <a:r>
              <a:rPr lang="en-US" dirty="0"/>
              <a:t> 76/2019/NĐ-CP </a:t>
            </a:r>
            <a:r>
              <a:rPr lang="en-US" dirty="0" err="1"/>
              <a:t>ngày</a:t>
            </a:r>
            <a:r>
              <a:rPr lang="en-US" dirty="0"/>
              <a:t> 24/12/2010 </a:t>
            </a:r>
            <a:r>
              <a:rPr lang="en-US" dirty="0" err="1"/>
              <a:t>của</a:t>
            </a:r>
            <a:r>
              <a:rPr lang="en-US" dirty="0"/>
              <a:t> </a:t>
            </a:r>
            <a:r>
              <a:rPr lang="en-US" dirty="0" err="1"/>
              <a:t>Chính</a:t>
            </a:r>
            <a:r>
              <a:rPr lang="en-US" dirty="0"/>
              <a:t> </a:t>
            </a:r>
            <a:r>
              <a:rPr lang="vi-VN" dirty="0"/>
              <a:t>phủ; Kinh phí chính sách theo Nghị định số 105/2020/NĐ-CP của Chính phủ; Kinh phí thực hiện Nghị định số 81/2021/NĐ-CP, Nghị định số 97/2023/NĐ-CP; Kinh phí thực hiện các chế độ, chính sách cho học sinh phổ thông theo Nghị định </a:t>
            </a:r>
            <a:r>
              <a:rPr lang="vi-VN" dirty="0" smtClean="0"/>
              <a:t>116/2016/NĐ-CP;...</a:t>
            </a:r>
          </a:p>
          <a:p>
            <a:endParaRPr lang="en-US" dirty="0"/>
          </a:p>
        </p:txBody>
      </p:sp>
      <p:sp>
        <p:nvSpPr>
          <p:cNvPr id="4" name="Rectangle 3"/>
          <p:cNvSpPr/>
          <p:nvPr/>
        </p:nvSpPr>
        <p:spPr>
          <a:xfrm>
            <a:off x="251520" y="4370120"/>
            <a:ext cx="8286808" cy="707886"/>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a:latin typeface="+mj-lt"/>
              </a:rPr>
              <a:t>Dự toán chi </a:t>
            </a:r>
            <a:r>
              <a:rPr lang="vi-VN" sz="2000" dirty="0" smtClean="0">
                <a:latin typeface="Times New Roman" panose="02020603050405020304" pitchFamily="18" charset="0"/>
                <a:cs typeface="Times New Roman" panose="02020603050405020304" pitchFamily="18" charset="0"/>
              </a:rPr>
              <a:t>108</a:t>
            </a:r>
            <a:r>
              <a:rPr lang="en-US" sz="2000" dirty="0" smtClean="0">
                <a:latin typeface="+mj-lt"/>
              </a:rPr>
              <a:t> </a:t>
            </a:r>
            <a:r>
              <a:rPr lang="vi-VN" sz="2000" dirty="0" smtClean="0">
                <a:latin typeface="+mj-lt"/>
              </a:rPr>
              <a:t>tỷ </a:t>
            </a:r>
            <a:r>
              <a:rPr lang="vi-VN" sz="2000" dirty="0">
                <a:latin typeface="+mj-lt"/>
              </a:rPr>
              <a:t>đồng, </a:t>
            </a:r>
            <a:r>
              <a:rPr lang="vi-VN" sz="2000" dirty="0" smtClean="0">
                <a:latin typeface="+mj-lt"/>
              </a:rPr>
              <a:t>bằng 66% so với dự toán 2024 </a:t>
            </a:r>
            <a:r>
              <a:rPr lang="en-US" sz="2000" dirty="0" smtClean="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2024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sung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huyện</a:t>
            </a:r>
            <a:r>
              <a:rPr lang="en-US" sz="2000" dirty="0">
                <a:latin typeface="Times New Roman" panose="02020603050405020304" pitchFamily="18" charset="0"/>
                <a:cs typeface="Times New Roman" panose="02020603050405020304" pitchFamily="18" charset="0"/>
              </a:rPr>
              <a:t> 56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smtClean="0">
                <a:latin typeface="Times New Roman" panose="02020603050405020304" pitchFamily="18" charset="0"/>
                <a:cs typeface="Times New Roman" panose="02020603050405020304" pitchFamily="18" charset="0"/>
              </a:rPr>
              <a:t>)</a:t>
            </a:r>
            <a:endParaRPr lang="vi-VN" sz="2000" dirty="0">
              <a:solidFill>
                <a:srgbClr val="00B0F0"/>
              </a:solidFill>
              <a:latin typeface="Times New Roman" panose="02020603050405020304" pitchFamily="18" charset="0"/>
              <a:cs typeface="Times New Roman" panose="02020603050405020304" pitchFamily="18" charset="0"/>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460289"/>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vi-VN" sz="2400" b="1" dirty="0" smtClean="0">
                <a:solidFill>
                  <a:srgbClr val="0000FF"/>
                </a:solidFill>
              </a:rPr>
              <a:t>89,8</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vi-VN" sz="2400" b="1" dirty="0">
                <a:solidFill>
                  <a:srgbClr val="0000FF"/>
                </a:solidFill>
              </a:rPr>
              <a:t>481</a:t>
            </a:r>
            <a:r>
              <a:rPr lang="en-US" sz="2400" b="1"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vi-VN" sz="2400" b="1" dirty="0" smtClean="0">
                <a:solidFill>
                  <a:srgbClr val="0000FF"/>
                </a:solidFill>
              </a:rPr>
              <a:t>303,8</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23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đồng</a:t>
            </a:r>
            <a:r>
              <a:rPr sz="2400" spc="-5" dirty="0" smtClean="0">
                <a:solidFill>
                  <a:srgbClr val="001F5F"/>
                </a:solidFill>
              </a:rPr>
              <a:t>;</a:t>
            </a:r>
            <a:r>
              <a:rPr lang="vi-VN" sz="2400" spc="-5" dirty="0" smtClean="0">
                <a:solidFill>
                  <a:srgbClr val="001F5F"/>
                </a:solidFill>
              </a:rPr>
              <a:t> </a:t>
            </a:r>
            <a:r>
              <a:rPr sz="2400" dirty="0" err="1" smtClean="0"/>
              <a:t>ngân</a:t>
            </a:r>
            <a:r>
              <a:rPr sz="2400" dirty="0" smtClean="0"/>
              <a:t>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177,2</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dirty="0" err="1">
                <a:latin typeface="Times New Roman"/>
                <a:cs typeface="Times New Roman"/>
              </a:rPr>
              <a:t>chỉnh</a:t>
            </a:r>
            <a:r>
              <a:rPr sz="2400" b="1" dirty="0">
                <a:latin typeface="Times New Roman"/>
                <a:cs typeface="Times New Roman"/>
              </a:rPr>
              <a:t>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dirty="0" err="1" smtClean="0">
                <a:latin typeface="Times New Roman"/>
                <a:cs typeface="Times New Roman"/>
              </a:rPr>
              <a:t>tiền</a:t>
            </a:r>
            <a:r>
              <a:rPr sz="2400" b="1" dirty="0" smtClean="0">
                <a:latin typeface="Times New Roman"/>
                <a:cs typeface="Times New Roman"/>
              </a:rPr>
              <a:t> </a:t>
            </a:r>
            <a:r>
              <a:rPr sz="2400" b="1" spc="-5" dirty="0">
                <a:latin typeface="Times New Roman"/>
                <a:cs typeface="Times New Roman"/>
              </a:rPr>
              <a:t>lương: </a:t>
            </a:r>
            <a:r>
              <a:rPr lang="vi-VN" sz="2400" b="1" dirty="0" smtClean="0">
                <a:solidFill>
                  <a:srgbClr val="0000FF"/>
                </a:solidFill>
              </a:rPr>
              <a:t>8.946</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vi-VN" sz="2400" spc="-35" dirty="0">
                <a:solidFill>
                  <a:srgbClr val="0000FF"/>
                </a:solidFill>
                <a:latin typeface="Times New Roman"/>
                <a:cs typeface="Times New Roman"/>
              </a:rPr>
              <a:t>377</a:t>
            </a:r>
            <a:r>
              <a:rPr lang="en-US" sz="2400" spc="-35" dirty="0" smtClean="0">
                <a:solidFill>
                  <a:srgbClr val="0000FF"/>
                </a:solidFill>
                <a:latin typeface="Times New Roman"/>
                <a:cs typeface="Times New Roman"/>
              </a:rPr>
              <a:t> </a:t>
            </a:r>
            <a:r>
              <a:rPr sz="2400" spc="-15" dirty="0" err="1" smtClean="0">
                <a:solidFill>
                  <a:srgbClr val="0000FF"/>
                </a:solidFill>
                <a:latin typeface="Times New Roman"/>
                <a:cs typeface="Times New Roman"/>
              </a:rPr>
              <a:t>tỷ</a:t>
            </a:r>
            <a:r>
              <a:rPr sz="2400" spc="-70" dirty="0" smtClean="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1120820"/>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vi-VN" sz="2400" b="1" spc="-30" dirty="0" smtClean="0">
                <a:solidFill>
                  <a:srgbClr val="0000FF"/>
                </a:solidFill>
                <a:latin typeface="Times New Roman"/>
                <a:cs typeface="Times New Roman"/>
              </a:rPr>
              <a:t>111,2</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err="1" smtClean="0">
                <a:latin typeface="Times New Roman"/>
                <a:cs typeface="Times New Roman"/>
              </a:rPr>
              <a:t>tăng</a:t>
            </a:r>
            <a:r>
              <a:rPr lang="en-US" sz="2400" spc="-30" dirty="0" smtClean="0">
                <a:latin typeface="Times New Roman"/>
                <a:cs typeface="Times New Roman"/>
              </a:rPr>
              <a:t> </a:t>
            </a:r>
            <a:r>
              <a:rPr lang="en-US" sz="2400" spc="-30" dirty="0" err="1" smtClean="0">
                <a:latin typeface="Times New Roman"/>
                <a:cs typeface="Times New Roman"/>
              </a:rPr>
              <a:t>thu</a:t>
            </a:r>
            <a:r>
              <a:rPr lang="en-US" sz="2400" spc="-30" dirty="0" smtClean="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dirty="0"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lang="vi-VN" dirty="0" smtClean="0">
                <a:solidFill>
                  <a:srgbClr val="FF0000"/>
                </a:solidFill>
                <a:latin typeface="Times New Roman"/>
                <a:cs typeface="Times New Roman"/>
              </a:rPr>
              <a:t>2025-2027</a:t>
            </a:r>
            <a:endParaRPr dirty="0">
              <a:solidFill>
                <a:srgbClr val="FF0000"/>
              </a:solidFill>
              <a:latin typeface="Times New Roman"/>
              <a:cs typeface="Times New Roman"/>
            </a:endParaRPr>
          </a:p>
        </p:txBody>
      </p:sp>
      <p:sp>
        <p:nvSpPr>
          <p:cNvPr id="3" name="object 3"/>
          <p:cNvSpPr/>
          <p:nvPr/>
        </p:nvSpPr>
        <p:spPr>
          <a:xfrm>
            <a:off x="285720" y="921207"/>
            <a:ext cx="8858280" cy="579394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99592" y="1095268"/>
            <a:ext cx="7921433" cy="4936608"/>
          </a:xfrm>
          <a:prstGeom prst="rect">
            <a:avLst/>
          </a:prstGeom>
        </p:spPr>
        <p:txBody>
          <a:bodyPr vert="horz" wrap="square" lIns="0" tIns="12065" rIns="0" bIns="0" rtlCol="0">
            <a:spAutoFit/>
          </a:bodyPr>
          <a:lstStyle/>
          <a:p>
            <a:pPr algn="just"/>
            <a:r>
              <a:rPr lang="vi-VN" sz="2000" dirty="0" smtClean="0">
                <a:latin typeface="Times New Roman" panose="02020603050405020304" pitchFamily="18" charset="0"/>
                <a:cs typeface="Times New Roman" panose="02020603050405020304" pitchFamily="18" charset="0"/>
              </a:rPr>
              <a:t>1. </a:t>
            </a:r>
            <a:r>
              <a:rPr lang="nl-NL" sz="2000" dirty="0" smtClean="0">
                <a:latin typeface="Times New Roman" panose="02020603050405020304" pitchFamily="18" charset="0"/>
                <a:cs typeface="Times New Roman" panose="02020603050405020304" pitchFamily="18" charset="0"/>
              </a:rPr>
              <a:t>Tổng </a:t>
            </a:r>
            <a:r>
              <a:rPr lang="nl-NL" sz="2000" dirty="0">
                <a:latin typeface="Times New Roman" panose="02020603050405020304" pitchFamily="18" charset="0"/>
                <a:cs typeface="Times New Roman" panose="02020603050405020304" pitchFamily="18" charset="0"/>
              </a:rPr>
              <a:t>thu NSNN trên địa bàn</a:t>
            </a:r>
            <a:r>
              <a:rPr lang="vi-VN" sz="2000" dirty="0">
                <a:latin typeface="Times New Roman" panose="02020603050405020304" pitchFamily="18" charset="0"/>
                <a:cs typeface="Times New Roman" panose="02020603050405020304" pitchFamily="18" charset="0"/>
              </a:rPr>
              <a:t> giai đoạn 2025-2027</a:t>
            </a:r>
            <a:r>
              <a:rPr lang="nl-NL" sz="2000" dirty="0">
                <a:latin typeface="Times New Roman" panose="02020603050405020304" pitchFamily="18" charset="0"/>
                <a:cs typeface="Times New Roman" panose="02020603050405020304" pitchFamily="18" charset="0"/>
              </a:rPr>
              <a:t> là 79.580 tỷ đồng, trong đó: năm 2025 là 24.200 tỷ đồng; năm 2026 là 26.449 tỷ đồng, tăng 9,3% </a:t>
            </a:r>
            <a:r>
              <a:rPr lang="vi-VN" sz="2000" dirty="0">
                <a:latin typeface="Times New Roman" panose="02020603050405020304" pitchFamily="18" charset="0"/>
                <a:cs typeface="Times New Roman" panose="02020603050405020304" pitchFamily="18" charset="0"/>
              </a:rPr>
              <a:t>so </a:t>
            </a:r>
            <a:r>
              <a:rPr lang="nl-NL" sz="2000" dirty="0">
                <a:latin typeface="Times New Roman" panose="02020603050405020304" pitchFamily="18" charset="0"/>
                <a:cs typeface="Times New Roman" panose="02020603050405020304" pitchFamily="18" charset="0"/>
              </a:rPr>
              <a:t>năm 2025; năm 2027 là 28.931 tỷ đồng, tăng 9,4%</a:t>
            </a:r>
            <a:r>
              <a:rPr lang="vi-VN" sz="2000" dirty="0">
                <a:latin typeface="Times New Roman" panose="02020603050405020304" pitchFamily="18" charset="0"/>
                <a:cs typeface="Times New Roman" panose="02020603050405020304" pitchFamily="18" charset="0"/>
              </a:rPr>
              <a:t> so</a:t>
            </a:r>
            <a:r>
              <a:rPr lang="nl-NL" sz="2000" dirty="0">
                <a:latin typeface="Times New Roman" panose="02020603050405020304" pitchFamily="18" charset="0"/>
                <a:cs typeface="Times New Roman" panose="02020603050405020304" pitchFamily="18" charset="0"/>
              </a:rPr>
              <a:t> năm 2026</a:t>
            </a:r>
            <a:r>
              <a:rPr lang="vi-VN" sz="2000" dirty="0" smtClean="0">
                <a:latin typeface="Times New Roman" panose="02020603050405020304" pitchFamily="18" charset="0"/>
                <a:cs typeface="Times New Roman" panose="02020603050405020304" pitchFamily="18" charset="0"/>
              </a:rPr>
              <a:t>. Trong đó:</a:t>
            </a:r>
          </a:p>
          <a:p>
            <a:pPr algn="just"/>
            <a:r>
              <a:rPr lang="nl-NL" sz="2000" dirty="0">
                <a:latin typeface="Times New Roman" panose="02020603050405020304" pitchFamily="18" charset="0"/>
                <a:cs typeface="Times New Roman" panose="02020603050405020304" pitchFamily="18" charset="0"/>
              </a:rPr>
              <a:t>a) Thu nội địa: Dự kiến thu nội địa trên địa bàn</a:t>
            </a:r>
            <a:r>
              <a:rPr lang="vi-VN" sz="2000" dirty="0">
                <a:latin typeface="Times New Roman" panose="02020603050405020304" pitchFamily="18" charset="0"/>
                <a:cs typeface="Times New Roman" panose="02020603050405020304" pitchFamily="18" charset="0"/>
              </a:rPr>
              <a:t> giai đoạn 2025-2027</a:t>
            </a:r>
            <a:r>
              <a:rPr lang="nl-NL" sz="2000" dirty="0">
                <a:latin typeface="Times New Roman" panose="02020603050405020304" pitchFamily="18" charset="0"/>
                <a:cs typeface="Times New Roman" panose="02020603050405020304" pitchFamily="18" charset="0"/>
              </a:rPr>
              <a:t> là 6</a:t>
            </a:r>
            <a:r>
              <a:rPr lang="vi-VN" sz="2000" dirty="0">
                <a:latin typeface="Times New Roman" panose="02020603050405020304" pitchFamily="18" charset="0"/>
                <a:cs typeface="Times New Roman" panose="02020603050405020304" pitchFamily="18" charset="0"/>
              </a:rPr>
              <a:t>6.339</a:t>
            </a:r>
            <a:r>
              <a:rPr lang="nl-NL" sz="2000" dirty="0">
                <a:latin typeface="Times New Roman" panose="02020603050405020304" pitchFamily="18" charset="0"/>
                <a:cs typeface="Times New Roman" panose="02020603050405020304" pitchFamily="18" charset="0"/>
              </a:rPr>
              <a:t>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20.</a:t>
            </a:r>
            <a:r>
              <a:rPr lang="vi-VN" sz="2000" dirty="0">
                <a:latin typeface="Times New Roman" panose="02020603050405020304" pitchFamily="18" charset="0"/>
                <a:cs typeface="Times New Roman" panose="02020603050405020304" pitchFamily="18" charset="0"/>
              </a:rPr>
              <a:t>0</a:t>
            </a:r>
            <a:r>
              <a:rPr lang="nl-NL" sz="2000" dirty="0">
                <a:latin typeface="Times New Roman" panose="02020603050405020304" pitchFamily="18" charset="0"/>
                <a:cs typeface="Times New Roman" panose="02020603050405020304" pitchFamily="18" charset="0"/>
              </a:rPr>
              <a:t>00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2</a:t>
            </a:r>
            <a:r>
              <a:rPr lang="vi-VN" sz="2000" dirty="0">
                <a:latin typeface="Times New Roman" panose="02020603050405020304" pitchFamily="18" charset="0"/>
                <a:cs typeface="Times New Roman" panose="02020603050405020304" pitchFamily="18" charset="0"/>
              </a:rPr>
              <a:t>2.039 </a:t>
            </a:r>
            <a:r>
              <a:rPr lang="nl-NL" sz="2000" dirty="0">
                <a:latin typeface="Times New Roman" panose="02020603050405020304" pitchFamily="18" charset="0"/>
                <a:cs typeface="Times New Roman" panose="02020603050405020304" pitchFamily="18" charset="0"/>
              </a:rPr>
              <a:t>tỷ đồng, tăng </a:t>
            </a:r>
            <a:r>
              <a:rPr lang="vi-VN" sz="2000" dirty="0">
                <a:latin typeface="Times New Roman" panose="02020603050405020304" pitchFamily="18" charset="0"/>
                <a:cs typeface="Times New Roman" panose="02020603050405020304" pitchFamily="18" charset="0"/>
              </a:rPr>
              <a:t>10,2</a:t>
            </a:r>
            <a:r>
              <a:rPr lang="nl-NL"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so</a:t>
            </a:r>
            <a:r>
              <a:rPr lang="nl-NL" sz="2000" dirty="0">
                <a:latin typeface="Times New Roman" panose="02020603050405020304" pitchFamily="18" charset="0"/>
                <a:cs typeface="Times New Roman" panose="02020603050405020304" pitchFamily="18" charset="0"/>
              </a:rPr>
              <a:t> năm 2025; năm 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2</a:t>
            </a:r>
            <a:r>
              <a:rPr lang="vi-VN" sz="2000" dirty="0">
                <a:latin typeface="Times New Roman" panose="02020603050405020304" pitchFamily="18" charset="0"/>
                <a:cs typeface="Times New Roman" panose="02020603050405020304" pitchFamily="18" charset="0"/>
              </a:rPr>
              <a:t>4.300 </a:t>
            </a:r>
            <a:r>
              <a:rPr lang="nl-NL" sz="2000" dirty="0">
                <a:latin typeface="Times New Roman" panose="02020603050405020304" pitchFamily="18" charset="0"/>
                <a:cs typeface="Times New Roman" panose="02020603050405020304" pitchFamily="18" charset="0"/>
              </a:rPr>
              <a:t>tỷ đồng, tăng</a:t>
            </a:r>
            <a:r>
              <a:rPr lang="vi-VN" sz="2000" dirty="0">
                <a:latin typeface="Times New Roman" panose="02020603050405020304" pitchFamily="18" charset="0"/>
                <a:cs typeface="Times New Roman" panose="02020603050405020304" pitchFamily="18" charset="0"/>
              </a:rPr>
              <a:t> 10,3</a:t>
            </a:r>
            <a:r>
              <a:rPr lang="nl-NL"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a:t>
            </a:r>
            <a:r>
              <a:rPr lang="nl-NL" sz="2000" dirty="0">
                <a:latin typeface="Times New Roman" panose="02020603050405020304" pitchFamily="18" charset="0"/>
                <a:cs typeface="Times New Roman" panose="02020603050405020304" pitchFamily="18" charset="0"/>
              </a:rPr>
              <a:t>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b) Thu từ hoạt động xuất nhập khẩu.</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Số thu chủ yếu phát sinh từ thuế nhập khẩu bộ linh kiện lắp ráp ô tô (trên </a:t>
            </a:r>
            <a:r>
              <a:rPr lang="vi-VN" sz="2000" dirty="0">
                <a:latin typeface="Times New Roman" panose="02020603050405020304" pitchFamily="18" charset="0"/>
                <a:cs typeface="Times New Roman" panose="02020603050405020304" pitchFamily="18" charset="0"/>
              </a:rPr>
              <a:t>8</a:t>
            </a:r>
            <a:r>
              <a:rPr lang="nl-NL" sz="2000" dirty="0">
                <a:latin typeface="Times New Roman" panose="02020603050405020304" pitchFamily="18" charset="0"/>
                <a:cs typeface="Times New Roman" panose="02020603050405020304" pitchFamily="18" charset="0"/>
              </a:rPr>
              <a:t>0%)</a:t>
            </a:r>
            <a:r>
              <a:rPr lang="vi-VN" sz="2000"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Dự toán thu giai đoạn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13.241</a:t>
            </a:r>
            <a:r>
              <a:rPr lang="nl-NL" sz="2000" dirty="0">
                <a:latin typeface="Times New Roman" panose="02020603050405020304" pitchFamily="18" charset="0"/>
                <a:cs typeface="Times New Roman" panose="02020603050405020304" pitchFamily="18" charset="0"/>
              </a:rPr>
              <a:t>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4.200</a:t>
            </a:r>
            <a:r>
              <a:rPr lang="nl-NL" sz="2000" dirty="0">
                <a:latin typeface="Times New Roman" panose="02020603050405020304" pitchFamily="18" charset="0"/>
                <a:cs typeface="Times New Roman" panose="02020603050405020304" pitchFamily="18" charset="0"/>
              </a:rPr>
              <a:t>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4.410</a:t>
            </a:r>
            <a:r>
              <a:rPr lang="nl-NL" sz="2000" dirty="0">
                <a:latin typeface="Times New Roman" panose="02020603050405020304" pitchFamily="18" charset="0"/>
                <a:cs typeface="Times New Roman" panose="02020603050405020304" pitchFamily="18" charset="0"/>
              </a:rPr>
              <a:t> tỷ đồng; năm 2026 là </a:t>
            </a:r>
            <a:r>
              <a:rPr lang="vi-VN" sz="2000" dirty="0">
                <a:latin typeface="Times New Roman" panose="02020603050405020304" pitchFamily="18" charset="0"/>
                <a:cs typeface="Times New Roman" panose="02020603050405020304" pitchFamily="18" charset="0"/>
              </a:rPr>
              <a:t>4.631</a:t>
            </a:r>
            <a:r>
              <a:rPr lang="nl-NL" sz="2000" dirty="0">
                <a:latin typeface="Times New Roman" panose="02020603050405020304" pitchFamily="18" charset="0"/>
                <a:cs typeface="Times New Roman" panose="02020603050405020304" pitchFamily="18" charset="0"/>
              </a:rPr>
              <a:t> tỷ đồng.</a:t>
            </a:r>
            <a:endParaRPr lang="en-US" sz="2000" dirty="0">
              <a:latin typeface="Times New Roman" panose="02020603050405020304" pitchFamily="18" charset="0"/>
              <a:cs typeface="Times New Roman" panose="02020603050405020304" pitchFamily="18" charset="0"/>
            </a:endParaRPr>
          </a:p>
          <a:p>
            <a:pPr algn="just"/>
            <a:r>
              <a:rPr lang="nl-NL" sz="2000" dirty="0" smtClean="0">
                <a:latin typeface="Times New Roman" panose="02020603050405020304" pitchFamily="18" charset="0"/>
                <a:cs typeface="Times New Roman" panose="02020603050405020304" pitchFamily="18" charset="0"/>
              </a:rPr>
              <a:t>2</a:t>
            </a:r>
            <a:r>
              <a:rPr lang="nl-NL" sz="2000" dirty="0">
                <a:latin typeface="Times New Roman" panose="02020603050405020304" pitchFamily="18" charset="0"/>
                <a:cs typeface="Times New Roman" panose="02020603050405020304" pitchFamily="18" charset="0"/>
              </a:rPr>
              <a:t>.</a:t>
            </a:r>
            <a:r>
              <a:rPr lang="nl-NL" sz="2000" b="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Dự toán thu cân đối ngân sách địa phương.</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Tổng thu cân đối ngân sách địa phương giai đoạn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96.284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34.029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31.825 tỷ đồng, năm 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30.430 tỷ đồng</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7290" y="857232"/>
            <a:ext cx="6500858" cy="4001095"/>
          </a:xfrm>
        </p:spPr>
        <p:txBody>
          <a:bodyPr/>
          <a:lstStyle/>
          <a:p>
            <a:pPr algn="just"/>
            <a:r>
              <a:rPr lang="vi-VN" dirty="0" smtClean="0">
                <a:latin typeface="Times New Roman" panose="02020603050405020304" pitchFamily="18" charset="0"/>
                <a:cs typeface="Times New Roman" panose="02020603050405020304" pitchFamily="18" charset="0"/>
              </a:rPr>
              <a:t> </a:t>
            </a:r>
            <a:r>
              <a:rPr lang="vi-VN" dirty="0" smtClean="0">
                <a:latin typeface="+mj-lt"/>
                <a:cs typeface="Times New Roman" panose="02020603050405020304" pitchFamily="18" charset="0"/>
              </a:rPr>
              <a:t>3. </a:t>
            </a:r>
            <a:r>
              <a:rPr lang="nl-NL" dirty="0" smtClean="0">
                <a:latin typeface="+mj-lt"/>
              </a:rPr>
              <a:t>Tổng </a:t>
            </a:r>
            <a:r>
              <a:rPr lang="nl-NL" dirty="0">
                <a:latin typeface="+mj-lt"/>
              </a:rPr>
              <a:t>chi ngân sách địa phương giai đoạn 2025-2027 là 98.212 tỷ đồng, trong đó năm 2025 là 34.406 tỷ đồng, năm 2026 là 32.701 tỷ đồng, năm 2027 là 31.105 tỷ đồng</a:t>
            </a:r>
            <a:r>
              <a:rPr lang="nl-NL" dirty="0" smtClean="0">
                <a:latin typeface="+mj-lt"/>
              </a:rPr>
              <a:t>.</a:t>
            </a:r>
            <a:endParaRPr lang="vi-VN" dirty="0" smtClean="0">
              <a:latin typeface="+mj-lt"/>
            </a:endParaRPr>
          </a:p>
          <a:p>
            <a:pPr algn="just"/>
            <a:r>
              <a:rPr lang="vi-VN" dirty="0" smtClean="0">
                <a:latin typeface="+mj-lt"/>
              </a:rPr>
              <a:t>3.1. </a:t>
            </a:r>
            <a:r>
              <a:rPr lang="nl-NL" dirty="0" smtClean="0">
                <a:latin typeface="+mj-lt"/>
              </a:rPr>
              <a:t>Dự </a:t>
            </a:r>
            <a:r>
              <a:rPr lang="nl-NL" dirty="0">
                <a:latin typeface="+mj-lt"/>
              </a:rPr>
              <a:t>toán chi cân đối ngân sách địa phương là 87.760 tỷ đồng trong đó năm 2025 là 31.248 tỷ đồng, năm 2026 là 29.228 tỷ đồng, năm 2027 là 27.284 tỷ đồng</a:t>
            </a:r>
            <a:r>
              <a:rPr lang="nl-NL" dirty="0" smtClean="0">
                <a:latin typeface="+mj-lt"/>
              </a:rPr>
              <a:t>.</a:t>
            </a:r>
            <a:endParaRPr lang="vi-VN" dirty="0" smtClean="0">
              <a:latin typeface="+mj-lt"/>
            </a:endParaRPr>
          </a:p>
          <a:p>
            <a:pPr algn="just"/>
            <a:r>
              <a:rPr lang="vi-VN" dirty="0" smtClean="0">
                <a:latin typeface="+mj-lt"/>
              </a:rPr>
              <a:t>3.2. </a:t>
            </a:r>
            <a:r>
              <a:rPr lang="nl-NL" dirty="0" smtClean="0">
                <a:latin typeface="+mj-lt"/>
              </a:rPr>
              <a:t>Chi </a:t>
            </a:r>
            <a:r>
              <a:rPr lang="nl-NL" dirty="0">
                <a:latin typeface="+mj-lt"/>
              </a:rPr>
              <a:t>từ nguồn Trung ương bổ sung có mục tiêu là 10.452 tỷ đồng, trong đó: năm 2025 là 3.158 tỷ đồng, năm 2026 là 3.473 tỷ đồng, năm 2027 là 3.821 tỷ </a:t>
            </a:r>
            <a:r>
              <a:rPr lang="vi-VN" dirty="0" smtClean="0">
                <a:latin typeface="+mj-lt"/>
              </a:rPr>
              <a:t>đồng.</a:t>
            </a:r>
          </a:p>
          <a:p>
            <a:pPr algn="just"/>
            <a:r>
              <a:rPr lang="vi-VN" dirty="0" smtClean="0">
                <a:latin typeface="+mj-lt"/>
              </a:rPr>
              <a:t>4. </a:t>
            </a:r>
            <a:r>
              <a:rPr lang="pl-PL" dirty="0">
                <a:latin typeface="+mj-lt"/>
              </a:rPr>
              <a:t>Bội chi ngân sách địa phương </a:t>
            </a:r>
            <a:r>
              <a:rPr lang="nl-NL" dirty="0">
                <a:latin typeface="+mj-lt"/>
              </a:rPr>
              <a:t>giai đoạn 2025-2027</a:t>
            </a:r>
            <a:r>
              <a:rPr lang="nl-NL" b="1" dirty="0">
                <a:latin typeface="+mj-lt"/>
              </a:rPr>
              <a:t> </a:t>
            </a:r>
            <a:r>
              <a:rPr lang="pl-PL" dirty="0">
                <a:latin typeface="+mj-lt"/>
              </a:rPr>
              <a:t>là 1.928 tỷ đồng, trong đó năm 2025 là 377 tỷ đồng, năm 2026 là 876 tỷ đồng, năm 2027 là 675 tỷ đồng</a:t>
            </a:r>
            <a:endParaRPr lang="en-US" dirty="0">
              <a:latin typeface="+mj-lt"/>
            </a:endParaRPr>
          </a:p>
          <a:p>
            <a:endParaRPr lang="en-US" dirty="0"/>
          </a:p>
        </p:txBody>
      </p:sp>
      <p:sp>
        <p:nvSpPr>
          <p:cNvPr id="4" name="object 3"/>
          <p:cNvSpPr/>
          <p:nvPr/>
        </p:nvSpPr>
        <p:spPr>
          <a:xfrm>
            <a:off x="755576" y="-5950"/>
            <a:ext cx="7286676" cy="6143667"/>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lang="vi-VN" sz="2400" dirty="0" smtClean="0">
                <a:solidFill>
                  <a:srgbClr val="000000"/>
                </a:solidFill>
                <a:latin typeface="Times New Roman"/>
                <a:cs typeface="Times New Roman"/>
              </a:rPr>
              <a:t>2025</a:t>
            </a:r>
            <a:r>
              <a:rPr sz="2400" dirty="0" smtClean="0">
                <a:solidFill>
                  <a:srgbClr val="000000"/>
                </a:solidFill>
                <a:latin typeface="Times New Roman"/>
                <a:cs typeface="Times New Roman"/>
              </a:rPr>
              <a:t>-</a:t>
            </a:r>
            <a:r>
              <a:rPr lang="vi-VN" sz="2400" dirty="0" smtClean="0">
                <a:solidFill>
                  <a:srgbClr val="000000"/>
                </a:solidFill>
                <a:latin typeface="Times New Roman"/>
                <a:cs typeface="Times New Roman"/>
              </a:rPr>
              <a:t>2027</a:t>
            </a:r>
            <a:endParaRPr sz="2400" dirty="0">
              <a:latin typeface="Times New Roman"/>
              <a:cs typeface="Times New Roman"/>
            </a:endParaRPr>
          </a:p>
        </p:txBody>
      </p:sp>
      <p:sp>
        <p:nvSpPr>
          <p:cNvPr id="3" name="object 3"/>
          <p:cNvSpPr/>
          <p:nvPr/>
        </p:nvSpPr>
        <p:spPr>
          <a:xfrm>
            <a:off x="457136" y="980728"/>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dirty="0" err="1" smtClean="0">
                <a:latin typeface="Times New Roman"/>
                <a:cs typeface="Times New Roman"/>
              </a:rPr>
              <a:t>Dự</a:t>
            </a:r>
            <a:r>
              <a:rPr sz="2400" spc="-10" dirty="0" smtClean="0">
                <a:latin typeface="Times New Roman"/>
                <a:cs typeface="Times New Roman"/>
              </a:rPr>
              <a:t>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dirty="0" err="1">
                <a:latin typeface="Times New Roman"/>
                <a:cs typeface="Times New Roman"/>
              </a:rPr>
              <a:t>các</a:t>
            </a:r>
            <a:r>
              <a:rPr sz="2400" spc="200" dirty="0">
                <a:latin typeface="Times New Roman"/>
                <a:cs typeface="Times New Roman"/>
              </a:rPr>
              <a:t> </a:t>
            </a:r>
            <a:r>
              <a:rPr sz="2400" spc="-20" dirty="0" err="1" smtClean="0">
                <a:latin typeface="Times New Roman"/>
                <a:cs typeface="Times New Roman"/>
              </a:rPr>
              <a:t>dự</a:t>
            </a:r>
            <a:r>
              <a:rPr lang="en-US" sz="2400" spc="-20" dirty="0" smtClean="0">
                <a:latin typeface="Times New Roman"/>
                <a:cs typeface="Times New Roman"/>
              </a:rPr>
              <a:t> </a:t>
            </a:r>
            <a:r>
              <a:rPr sz="2400" spc="-5" dirty="0" err="1" smtClean="0">
                <a:latin typeface="Times New Roman"/>
                <a:cs typeface="Times New Roman"/>
              </a:rPr>
              <a:t>án</a:t>
            </a:r>
            <a:r>
              <a:rPr sz="2400" spc="-5" dirty="0" smtClean="0">
                <a:latin typeface="Times New Roman"/>
                <a:cs typeface="Times New Roman"/>
              </a:rPr>
              <a:t>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1.</a:t>
            </a:r>
            <a:r>
              <a:rPr lang="vi-VN" sz="2400" b="1" spc="-5" dirty="0" smtClean="0">
                <a:solidFill>
                  <a:srgbClr val="0000FF"/>
                </a:solidFill>
                <a:latin typeface="Times New Roman"/>
                <a:cs typeface="Times New Roman"/>
              </a:rPr>
              <a:t>9</a:t>
            </a:r>
            <a:r>
              <a:rPr lang="en-US" sz="2400" b="1" spc="-5" dirty="0" smtClean="0">
                <a:solidFill>
                  <a:srgbClr val="0000FF"/>
                </a:solidFill>
                <a:latin typeface="Times New Roman"/>
                <a:cs typeface="Times New Roman"/>
              </a:rPr>
              <a:t>28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dirty="0" err="1" smtClean="0">
                <a:latin typeface="Times New Roman"/>
                <a:cs typeface="Times New Roman"/>
              </a:rPr>
              <a:t>Dự</a:t>
            </a:r>
            <a:r>
              <a:rPr sz="2400" spc="-5" dirty="0" smtClean="0">
                <a:latin typeface="Times New Roman"/>
                <a:cs typeface="Times New Roman"/>
              </a:rPr>
              <a:t>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vi-VN" sz="2400" b="1" spc="-5" dirty="0">
                <a:solidFill>
                  <a:srgbClr val="0000FF"/>
                </a:solidFill>
                <a:latin typeface="Times New Roman"/>
                <a:cs typeface="Times New Roman"/>
              </a:rPr>
              <a:t>262</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dirty="0"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vi-VN" sz="2400" b="1" spc="-5" dirty="0">
                <a:solidFill>
                  <a:srgbClr val="0000FF"/>
                </a:solidFill>
                <a:latin typeface="Times New Roman"/>
                <a:cs typeface="Times New Roman"/>
              </a:rPr>
              <a:t>355</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trên địa bàn </a:t>
            </a:r>
            <a:r>
              <a:rPr lang="en-US" dirty="0" smtClean="0">
                <a:solidFill>
                  <a:srgbClr val="FF0000"/>
                </a:solidFill>
                <a:latin typeface="Times New Roman" panose="02020603050405020304" pitchFamily="18" charset="0"/>
                <a:cs typeface="Times New Roman" panose="02020603050405020304" pitchFamily="18" charset="0"/>
              </a:rPr>
              <a:t>(GRDP</a:t>
            </a:r>
            <a:r>
              <a:rPr lang="vi-VN" dirty="0" smtClean="0">
                <a:solidFill>
                  <a:srgbClr val="FF0000"/>
                </a:solidFill>
                <a:latin typeface="Times New Roman" panose="02020603050405020304" pitchFamily="18" charset="0"/>
                <a:cs typeface="Times New Roman" panose="02020603050405020304" pitchFamily="18" charset="0"/>
              </a:rPr>
              <a:t> giá so sánh 2010</a:t>
            </a:r>
            <a:r>
              <a:rPr lang="en-US" dirty="0" smtClean="0">
                <a:solidFill>
                  <a:srgbClr val="FF0000"/>
                </a:solidFill>
                <a:latin typeface="Times New Roman" panose="02020603050405020304" pitchFamily="18" charset="0"/>
                <a:cs typeface="Times New Roman" panose="02020603050405020304" pitchFamily="18" charset="0"/>
              </a:rPr>
              <a:t>)</a:t>
            </a:r>
            <a:r>
              <a:rPr lang="vi-VN"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tăng </a:t>
            </a:r>
            <a:r>
              <a:rPr lang="en-US" dirty="0">
                <a:solidFill>
                  <a:srgbClr val="FF0000"/>
                </a:solidFill>
                <a:latin typeface="Times New Roman" panose="02020603050405020304" pitchFamily="18" charset="0"/>
                <a:cs typeface="Times New Roman" panose="02020603050405020304" pitchFamily="18" charset="0"/>
              </a:rPr>
              <a:t>9</a:t>
            </a:r>
            <a:r>
              <a:rPr lang="vi-VN" dirty="0" smtClean="0">
                <a:solidFill>
                  <a:srgbClr val="FF0000"/>
                </a:solidFill>
                <a:latin typeface="Times New Roman" panose="02020603050405020304" pitchFamily="18" charset="0"/>
                <a:cs typeface="Times New Roman" panose="02020603050405020304" pitchFamily="18" charset="0"/>
              </a:rPr>
              <a:t>%</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83060" y="1187826"/>
            <a:ext cx="7004087" cy="629738"/>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289182"/>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a:t>
            </a:r>
            <a:r>
              <a:rPr lang="vi-VN" dirty="0" smtClean="0">
                <a:solidFill>
                  <a:srgbClr val="00B050"/>
                </a:solidFill>
                <a:latin typeface="+mj-lt"/>
              </a:rPr>
              <a:t>tư/GRSP chiếm trên30% GRDP</a:t>
            </a:r>
            <a:endParaRPr sz="1600" dirty="0">
              <a:solidFill>
                <a:srgbClr val="00B050"/>
              </a:solidFill>
              <a:latin typeface="Times New Roman"/>
              <a:cs typeface="Times New Roman"/>
            </a:endParaRPr>
          </a:p>
        </p:txBody>
      </p:sp>
      <p:sp>
        <p:nvSpPr>
          <p:cNvPr id="6" name="object 6"/>
          <p:cNvSpPr/>
          <p:nvPr/>
        </p:nvSpPr>
        <p:spPr>
          <a:xfrm>
            <a:off x="1714480" y="1963870"/>
            <a:ext cx="6998275" cy="1160322"/>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653904"/>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674901" y="5087112"/>
            <a:ext cx="7112246" cy="1415772"/>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500034" y="1142984"/>
            <a:ext cx="1142824" cy="471070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28596" y="1357298"/>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5755422"/>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400" b="1" spc="5" dirty="0">
                <a:solidFill>
                  <a:srgbClr val="0000FF"/>
                </a:solidFill>
                <a:latin typeface="Times New Roman"/>
                <a:cs typeface="Times New Roman"/>
              </a:rPr>
              <a:t>Các </a:t>
            </a:r>
            <a:r>
              <a:rPr sz="2400" b="1" dirty="0">
                <a:solidFill>
                  <a:srgbClr val="0000FF"/>
                </a:solidFill>
                <a:latin typeface="Times New Roman"/>
                <a:cs typeface="Times New Roman"/>
              </a:rPr>
              <a:t>chỉ  tiêu cơ  bản </a:t>
            </a:r>
            <a:r>
              <a:rPr sz="2400" b="1" spc="5" dirty="0">
                <a:solidFill>
                  <a:srgbClr val="0000FF"/>
                </a:solidFill>
                <a:latin typeface="Times New Roman"/>
                <a:cs typeface="Times New Roman"/>
              </a:rPr>
              <a:t>về  </a:t>
            </a:r>
            <a:r>
              <a:rPr sz="2400" b="1" dirty="0">
                <a:solidFill>
                  <a:srgbClr val="0000FF"/>
                </a:solidFill>
                <a:latin typeface="Times New Roman"/>
                <a:cs typeface="Times New Roman"/>
              </a:rPr>
              <a:t>kinh tế  xã hội  căn </a:t>
            </a:r>
            <a:r>
              <a:rPr sz="2400" b="1" spc="-5" dirty="0">
                <a:solidFill>
                  <a:srgbClr val="0000FF"/>
                </a:solidFill>
                <a:latin typeface="Times New Roman"/>
                <a:cs typeface="Times New Roman"/>
              </a:rPr>
              <a:t>cứ  </a:t>
            </a:r>
            <a:r>
              <a:rPr sz="2400" b="1" dirty="0">
                <a:solidFill>
                  <a:srgbClr val="0000FF"/>
                </a:solidFill>
                <a:latin typeface="Times New Roman"/>
                <a:cs typeface="Times New Roman"/>
              </a:rPr>
              <a:t>xây  dựng</a:t>
            </a:r>
            <a:r>
              <a:rPr sz="2400" b="1" spc="-110" dirty="0">
                <a:solidFill>
                  <a:srgbClr val="0000FF"/>
                </a:solidFill>
                <a:latin typeface="Times New Roman"/>
                <a:cs typeface="Times New Roman"/>
              </a:rPr>
              <a:t> </a:t>
            </a:r>
            <a:r>
              <a:rPr sz="2400" b="1" dirty="0">
                <a:solidFill>
                  <a:srgbClr val="0000FF"/>
                </a:solidFill>
                <a:latin typeface="Times New Roman"/>
                <a:cs typeface="Times New Roman"/>
              </a:rPr>
              <a:t>dự  toán  </a:t>
            </a:r>
            <a:r>
              <a:rPr sz="2400" b="1" dirty="0" err="1">
                <a:solidFill>
                  <a:srgbClr val="0000FF"/>
                </a:solidFill>
                <a:latin typeface="Times New Roman"/>
                <a:cs typeface="Times New Roman"/>
              </a:rPr>
              <a:t>năm</a:t>
            </a:r>
            <a:r>
              <a:rPr sz="2400" b="1" dirty="0">
                <a:solidFill>
                  <a:srgbClr val="0000FF"/>
                </a:solidFill>
                <a:latin typeface="Times New Roman"/>
                <a:cs typeface="Times New Roman"/>
              </a:rPr>
              <a:t>  </a:t>
            </a:r>
            <a:r>
              <a:rPr lang="vi-VN" sz="2400" b="1" spc="5" dirty="0" smtClean="0">
                <a:solidFill>
                  <a:srgbClr val="0000FF"/>
                </a:solidFill>
                <a:latin typeface="Times New Roman"/>
                <a:cs typeface="Times New Roman"/>
              </a:rPr>
              <a:t>202</a:t>
            </a:r>
            <a:r>
              <a:rPr lang="en-US" sz="2400" b="1" spc="5" dirty="0" smtClean="0">
                <a:solidFill>
                  <a:srgbClr val="0000FF"/>
                </a:solidFill>
                <a:latin typeface="Times New Roman"/>
                <a:cs typeface="Times New Roman"/>
              </a:rPr>
              <a:t>3</a:t>
            </a:r>
            <a:endParaRPr sz="2400" dirty="0">
              <a:latin typeface="Times New Roman"/>
              <a:cs typeface="Times New Roman"/>
            </a:endParaRPr>
          </a:p>
        </p:txBody>
      </p:sp>
      <p:sp>
        <p:nvSpPr>
          <p:cNvPr id="16" name="Rectangle 15"/>
          <p:cNvSpPr/>
          <p:nvPr/>
        </p:nvSpPr>
        <p:spPr>
          <a:xfrm>
            <a:off x="1872487" y="2045418"/>
            <a:ext cx="6728881" cy="707886"/>
          </a:xfrm>
          <a:prstGeom prst="rect">
            <a:avLst/>
          </a:prstGeom>
        </p:spPr>
        <p:txBody>
          <a:bodyPr wrap="square">
            <a:spAutoFit/>
          </a:bodyPr>
          <a:lstStyle/>
          <a:p>
            <a:pPr marL="12700">
              <a:lnSpc>
                <a:spcPct val="100000"/>
              </a:lnSpc>
              <a:spcBef>
                <a:spcPts val="95"/>
              </a:spcBef>
            </a:pPr>
            <a:r>
              <a:rPr lang="en-US" sz="2000" dirty="0" err="1">
                <a:latin typeface="Times New Roman" panose="02020603050405020304" pitchFamily="18" charset="0"/>
                <a:cs typeface="Times New Roman" panose="02020603050405020304" pitchFamily="18" charset="0"/>
              </a:rPr>
              <a:t>Phấn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07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130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/194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67%</a:t>
            </a:r>
            <a:r>
              <a:rPr lang="vi-VN"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783060" y="3356992"/>
            <a:ext cx="6685939" cy="1477328"/>
          </a:xfrm>
          <a:prstGeom prst="rect">
            <a:avLst/>
          </a:prstGeom>
        </p:spPr>
        <p:txBody>
          <a:bodyPr wrap="square">
            <a:spAutoFit/>
          </a:bodyPr>
          <a:lstStyle/>
          <a:p>
            <a:pPr marL="12700" algn="just">
              <a:lnSpc>
                <a:spcPct val="100000"/>
              </a:lnSpc>
              <a:spcBef>
                <a:spcPts val="95"/>
              </a:spcBef>
            </a:pPr>
            <a:r>
              <a:rPr lang="vi-VN" dirty="0" smtClean="0">
                <a:latin typeface="+mj-lt"/>
              </a:rPr>
              <a:t>Nhóm </a:t>
            </a:r>
            <a:r>
              <a:rPr lang="vi-VN" dirty="0">
                <a:latin typeface="+mj-lt"/>
              </a:rPr>
              <a:t>chỉ tiêu về xã hội: (5) Phấn đấu giảm 2.800 hộ nghèo. (6) Tỷ lệ lao động qua đào tạo đạt 71% (trong đó: tỷ lệ lao động qua đào tạo có bằng cấp, chứng chỉ đạt 31%). (7) Tỷ lệ trẻ em dưới 5 tuổi suy dinh dưỡng (thể thấp còi) dưới 20,8%. (8) Số giường bệnh trên 1 vạn dân đạt 45,2 giường/vạn dân. (9) Tỷ lệ dân số tham gia </a:t>
            </a:r>
            <a:r>
              <a:rPr lang="en-US" dirty="0" smtClean="0">
                <a:latin typeface="+mj-lt"/>
              </a:rPr>
              <a:t>BHYT </a:t>
            </a:r>
            <a:r>
              <a:rPr lang="vi-VN" dirty="0" smtClean="0">
                <a:latin typeface="+mj-lt"/>
              </a:rPr>
              <a:t>đạt </a:t>
            </a:r>
            <a:r>
              <a:rPr lang="vi-VN" dirty="0">
                <a:latin typeface="+mj-lt"/>
              </a:rPr>
              <a:t>96,1</a:t>
            </a:r>
            <a:r>
              <a:rPr lang="vi-VN" dirty="0" smtClean="0">
                <a:latin typeface="+mj-lt"/>
              </a:rPr>
              <a:t>%.</a:t>
            </a:r>
            <a:endParaRPr lang="en-US" dirty="0" smtClean="0">
              <a:latin typeface="+mj-lt"/>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vi-VN" dirty="0" smtClean="0">
                <a:latin typeface="+mj-lt"/>
              </a:rPr>
              <a:t>Nhóm </a:t>
            </a:r>
            <a:r>
              <a:rPr lang="vi-VN" dirty="0">
                <a:latin typeface="+mj-lt"/>
              </a:rPr>
              <a:t>chỉ tiêu về môi trường: (10) Tỷ lệ dân số nông thôn được sử dụng nước hợp vệ sinh đạt 95,8%. (11) Tỷ lệ dân số đô thị được sử dụng nước sạch đạt 83%. (12) Tỷ lệ chất thải rắn đô thị được thu gom đạt 98%. (13) Tỷ lệ che phủ rừng đạt 60%</a:t>
            </a:r>
            <a:endParaRPr lang="en-US" dirty="0">
              <a:solidFill>
                <a:srgbClr val="0070C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vi-VN" sz="1500" b="1" dirty="0" smtClean="0">
                <a:solidFill>
                  <a:srgbClr val="0000FF"/>
                </a:solidFill>
                <a:latin typeface="Times New Roman"/>
                <a:cs typeface="Times New Roman"/>
              </a:rPr>
              <a:t>2025</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0000"/>
                </a:solidFill>
                <a:latin typeface="Times New Roman" panose="02020603050405020304" pitchFamily="18" charset="0"/>
                <a:cs typeface="Times New Roman" panose="02020603050405020304" pitchFamily="18" charset="0"/>
              </a:rPr>
              <a:t>I. </a:t>
            </a:r>
            <a:r>
              <a:rPr sz="2000" b="1" spc="-160" dirty="0" smtClean="0">
                <a:solidFill>
                  <a:srgbClr val="FF0000"/>
                </a:solidFill>
                <a:latin typeface="Times New Roman" panose="02020603050405020304" pitchFamily="18" charset="0"/>
                <a:cs typeface="Times New Roman" panose="02020603050405020304" pitchFamily="18" charset="0"/>
              </a:rPr>
              <a:t>DỰ </a:t>
            </a:r>
            <a:r>
              <a:rPr lang="en-US" sz="2000" b="1" spc="-160" dirty="0" smtClean="0">
                <a:solidFill>
                  <a:srgbClr val="FF0000"/>
                </a:solidFill>
                <a:latin typeface="Times New Roman" panose="02020603050405020304" pitchFamily="18" charset="0"/>
                <a:cs typeface="Times New Roman" panose="02020603050405020304" pitchFamily="18" charset="0"/>
              </a:rPr>
              <a:t> </a:t>
            </a:r>
            <a:r>
              <a:rPr sz="2000" b="1" spc="-210" dirty="0" smtClean="0">
                <a:solidFill>
                  <a:srgbClr val="FF0000"/>
                </a:solidFill>
                <a:latin typeface="Times New Roman" panose="02020603050405020304" pitchFamily="18" charset="0"/>
                <a:cs typeface="Times New Roman" panose="02020603050405020304" pitchFamily="18" charset="0"/>
              </a:rPr>
              <a:t>TOÁN </a:t>
            </a:r>
            <a:r>
              <a:rPr lang="en-US" sz="2000" b="1" spc="-210" dirty="0" smtClean="0">
                <a:solidFill>
                  <a:srgbClr val="FF0000"/>
                </a:solidFill>
                <a:latin typeface="Times New Roman" panose="02020603050405020304" pitchFamily="18" charset="0"/>
                <a:cs typeface="Times New Roman" panose="02020603050405020304" pitchFamily="18" charset="0"/>
              </a:rPr>
              <a:t> </a:t>
            </a:r>
            <a:r>
              <a:rPr sz="2000" b="1" spc="-190" dirty="0" smtClean="0">
                <a:solidFill>
                  <a:srgbClr val="FF0000"/>
                </a:solidFill>
                <a:latin typeface="Times New Roman" panose="02020603050405020304" pitchFamily="18" charset="0"/>
                <a:cs typeface="Times New Roman" panose="02020603050405020304" pitchFamily="18" charset="0"/>
              </a:rPr>
              <a:t>THU </a:t>
            </a:r>
            <a:r>
              <a:rPr lang="en-US" sz="2000" b="1" spc="-190" dirty="0" smtClean="0">
                <a:solidFill>
                  <a:srgbClr val="FF0000"/>
                </a:solidFill>
                <a:latin typeface="Times New Roman" panose="02020603050405020304" pitchFamily="18" charset="0"/>
                <a:cs typeface="Times New Roman" panose="02020603050405020304" pitchFamily="18" charset="0"/>
              </a:rPr>
              <a:t> </a:t>
            </a:r>
            <a:r>
              <a:rPr sz="2000" b="1" spc="-190" dirty="0" smtClean="0">
                <a:solidFill>
                  <a:srgbClr val="FF0000"/>
                </a:solidFill>
                <a:latin typeface="Times New Roman" panose="02020603050405020304" pitchFamily="18" charset="0"/>
                <a:cs typeface="Times New Roman" panose="02020603050405020304" pitchFamily="18" charset="0"/>
              </a:rPr>
              <a:t>NSNN </a:t>
            </a:r>
            <a:r>
              <a:rPr lang="en-US" sz="2000" b="1" spc="-190" dirty="0" smtClean="0">
                <a:solidFill>
                  <a:srgbClr val="FF0000"/>
                </a:solidFill>
                <a:latin typeface="Times New Roman" panose="02020603050405020304" pitchFamily="18" charset="0"/>
                <a:cs typeface="Times New Roman" panose="02020603050405020304" pitchFamily="18" charset="0"/>
              </a:rPr>
              <a:t> </a:t>
            </a:r>
            <a:r>
              <a:rPr sz="2000" b="1" spc="-265" dirty="0" smtClean="0">
                <a:solidFill>
                  <a:srgbClr val="FF0000"/>
                </a:solidFill>
                <a:latin typeface="Times New Roman" panose="02020603050405020304" pitchFamily="18" charset="0"/>
                <a:cs typeface="Times New Roman" panose="02020603050405020304" pitchFamily="18" charset="0"/>
              </a:rPr>
              <a:t>TRÊN </a:t>
            </a:r>
            <a:r>
              <a:rPr lang="en-US" sz="2000" b="1" spc="-265" dirty="0" smtClean="0">
                <a:solidFill>
                  <a:srgbClr val="FF0000"/>
                </a:solidFill>
                <a:latin typeface="Times New Roman" panose="02020603050405020304" pitchFamily="18" charset="0"/>
                <a:cs typeface="Times New Roman" panose="02020603050405020304" pitchFamily="18" charset="0"/>
              </a:rPr>
              <a:t> </a:t>
            </a:r>
            <a:r>
              <a:rPr sz="2000" b="1" spc="-140" dirty="0" smtClean="0">
                <a:solidFill>
                  <a:srgbClr val="FF0000"/>
                </a:solidFill>
                <a:latin typeface="Times New Roman" panose="02020603050405020304" pitchFamily="18" charset="0"/>
                <a:cs typeface="Times New Roman" panose="02020603050405020304" pitchFamily="18" charset="0"/>
              </a:rPr>
              <a:t>ĐỊA </a:t>
            </a:r>
            <a:r>
              <a:rPr lang="en-US" sz="2000" b="1" spc="-140" dirty="0" smtClean="0">
                <a:solidFill>
                  <a:srgbClr val="FF0000"/>
                </a:solidFill>
                <a:latin typeface="Times New Roman" panose="02020603050405020304" pitchFamily="18" charset="0"/>
                <a:cs typeface="Times New Roman" panose="02020603050405020304" pitchFamily="18" charset="0"/>
              </a:rPr>
              <a:t> </a:t>
            </a:r>
            <a:r>
              <a:rPr sz="2000" b="1" spc="-229" dirty="0" smtClean="0">
                <a:solidFill>
                  <a:srgbClr val="FF0000"/>
                </a:solidFill>
                <a:latin typeface="Times New Roman" panose="02020603050405020304" pitchFamily="18" charset="0"/>
                <a:cs typeface="Times New Roman" panose="02020603050405020304" pitchFamily="18" charset="0"/>
              </a:rPr>
              <a:t>BÀN </a:t>
            </a:r>
            <a:r>
              <a:rPr lang="en-US" sz="2000" b="1" spc="-229" dirty="0" smtClean="0">
                <a:solidFill>
                  <a:srgbClr val="FF0000"/>
                </a:solidFill>
                <a:latin typeface="Times New Roman" panose="02020603050405020304" pitchFamily="18" charset="0"/>
                <a:cs typeface="Times New Roman" panose="02020603050405020304" pitchFamily="18" charset="0"/>
              </a:rPr>
              <a:t> </a:t>
            </a:r>
            <a:r>
              <a:rPr sz="2000" b="1" spc="-90" dirty="0" smtClean="0">
                <a:solidFill>
                  <a:srgbClr val="FF0000"/>
                </a:solidFill>
                <a:latin typeface="Times New Roman" panose="02020603050405020304" pitchFamily="18" charset="0"/>
                <a:cs typeface="Times New Roman" panose="02020603050405020304" pitchFamily="18" charset="0"/>
              </a:rPr>
              <a:t>NĂM</a:t>
            </a:r>
            <a:r>
              <a:rPr sz="2000" b="1" spc="30" dirty="0" smtClean="0">
                <a:solidFill>
                  <a:srgbClr val="FF0000"/>
                </a:solidFill>
                <a:latin typeface="Times New Roman" panose="02020603050405020304" pitchFamily="18" charset="0"/>
                <a:cs typeface="Times New Roman" panose="02020603050405020304" pitchFamily="18" charset="0"/>
              </a:rPr>
              <a:t> </a:t>
            </a:r>
            <a:r>
              <a:rPr lang="vi-VN" sz="2000" b="1" spc="-100" dirty="0" smtClean="0">
                <a:solidFill>
                  <a:srgbClr val="FF0000"/>
                </a:solidFill>
                <a:latin typeface="Times New Roman" panose="02020603050405020304" pitchFamily="18" charset="0"/>
                <a:cs typeface="Times New Roman" panose="02020603050405020304" pitchFamily="18" charset="0"/>
              </a:rPr>
              <a:t>2025</a:t>
            </a:r>
            <a:endParaRPr sz="20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2"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782813"/>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25.000</a:t>
            </a:r>
            <a:r>
              <a:rPr lang="en-US" b="1" spc="-5" dirty="0" err="1" smtClean="0">
                <a:solidFill>
                  <a:srgbClr val="FFFFFF"/>
                </a:solidFill>
                <a:latin typeface="Times New Roman" panose="02020603050405020304" pitchFamily="18" charset="0"/>
                <a:cs typeface="Times New Roman" panose="02020603050405020304" pitchFamily="18" charset="0"/>
              </a:rPr>
              <a:t>tỷ</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bằng 96%</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dirty="0"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lang="vi-VN" b="1" spc="-5" dirty="0" smtClean="0">
                <a:solidFill>
                  <a:srgbClr val="FFFFFF"/>
                </a:solidFill>
                <a:latin typeface="Times New Roman" panose="02020603050405020304" pitchFamily="18" charset="0"/>
                <a:cs typeface="Times New Roman" panose="02020603050405020304" pitchFamily="18" charset="0"/>
              </a:rPr>
              <a:t>2024</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8244457" cy="504625"/>
          </a:xfrm>
          <a:prstGeom prst="rect">
            <a:avLst/>
          </a:prstGeom>
        </p:spPr>
        <p:txBody>
          <a:bodyPr vert="horz" wrap="square" lIns="0" tIns="12065" rIns="0" bIns="0" rtlCol="0">
            <a:spAutoFit/>
          </a:bodyPr>
          <a:lstStyle/>
          <a:p>
            <a:pPr marL="186055" marR="5080" indent="-173990">
              <a:lnSpc>
                <a:spcPct val="100000"/>
              </a:lnSpc>
              <a:spcBef>
                <a:spcPts val="95"/>
              </a:spcBef>
            </a:pPr>
            <a:r>
              <a:rPr lang="en-US" sz="1600" b="1" spc="-5" dirty="0" err="1" smtClean="0">
                <a:solidFill>
                  <a:srgbClr val="001F5F"/>
                </a:solidFill>
                <a:latin typeface="Arial"/>
                <a:cs typeface="Arial"/>
              </a:rPr>
              <a:t>Ghi</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chú</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một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số</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cụm</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từ</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viết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tắt</a:t>
            </a:r>
            <a:r>
              <a:rPr lang="en-US" sz="1600" b="1" spc="-5" dirty="0" smtClean="0">
                <a:solidFill>
                  <a:srgbClr val="001F5F"/>
                </a:solidFill>
                <a:latin typeface="Arial"/>
                <a:cs typeface="Arial"/>
              </a:rPr>
              <a:t>: </a:t>
            </a:r>
            <a:r>
              <a:rPr sz="1600" spc="-10" dirty="0" smtClean="0">
                <a:solidFill>
                  <a:srgbClr val="001F5F"/>
                </a:solidFill>
                <a:latin typeface="Arial"/>
                <a:cs typeface="Arial"/>
              </a:rPr>
              <a:t>NSN</a:t>
            </a:r>
            <a:r>
              <a:rPr lang="en-US" sz="1600" spc="-10" dirty="0" smtClean="0">
                <a:solidFill>
                  <a:srgbClr val="001F5F"/>
                </a:solidFill>
                <a:latin typeface="Arial"/>
                <a:cs typeface="Arial"/>
              </a:rPr>
              <a:t>N: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nhà</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nước</a:t>
            </a:r>
            <a:r>
              <a:rPr lang="en-US" sz="1600" spc="-10" dirty="0" smtClean="0">
                <a:solidFill>
                  <a:srgbClr val="001F5F"/>
                </a:solidFill>
                <a:latin typeface="Arial"/>
                <a:cs typeface="Arial"/>
              </a:rPr>
              <a:t>; NSTW: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trung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ương</a:t>
            </a:r>
            <a:r>
              <a:rPr lang="en-US" sz="1600" spc="-10" dirty="0" smtClean="0">
                <a:solidFill>
                  <a:srgbClr val="001F5F"/>
                </a:solidFill>
                <a:latin typeface="Arial"/>
                <a:cs typeface="Arial"/>
              </a:rPr>
              <a:t>; XSKT: </a:t>
            </a:r>
            <a:r>
              <a:rPr lang="en-US" sz="1600" spc="-10" dirty="0" err="1" smtClean="0">
                <a:solidFill>
                  <a:srgbClr val="001F5F"/>
                </a:solidFill>
                <a:latin typeface="Arial"/>
                <a:cs typeface="Arial"/>
              </a:rPr>
              <a:t>Xổ</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số</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kiến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thiết</a:t>
            </a:r>
            <a:r>
              <a:rPr lang="en-US" sz="1600" spc="-10" dirty="0" smtClean="0">
                <a:solidFill>
                  <a:srgbClr val="001F5F"/>
                </a:solidFill>
                <a:latin typeface="Arial"/>
                <a:cs typeface="Arial"/>
              </a:rPr>
              <a:t>; SDĐ: </a:t>
            </a:r>
            <a:r>
              <a:rPr lang="en-US" sz="1600" spc="-10" dirty="0" err="1" smtClean="0">
                <a:solidFill>
                  <a:srgbClr val="001F5F"/>
                </a:solidFill>
                <a:latin typeface="Arial"/>
                <a:cs typeface="Arial"/>
              </a:rPr>
              <a:t>Sử</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dụng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đất</a:t>
            </a:r>
            <a:r>
              <a:rPr lang="en-US" sz="1600" spc="-10" dirty="0" smtClean="0">
                <a:solidFill>
                  <a:srgbClr val="001F5F"/>
                </a:solidFill>
                <a:latin typeface="Arial"/>
                <a:cs typeface="Arial"/>
              </a:rPr>
              <a:t>; UTH: </a:t>
            </a:r>
            <a:r>
              <a:rPr lang="en-US" sz="1600" spc="-10" dirty="0" err="1" smtClean="0">
                <a:solidFill>
                  <a:srgbClr val="001F5F"/>
                </a:solidFill>
                <a:latin typeface="Arial"/>
                <a:cs typeface="Arial"/>
              </a:rPr>
              <a:t>ước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thực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hiện</a:t>
            </a:r>
            <a:r>
              <a:rPr lang="en-US" sz="1600" spc="-10" dirty="0" smtClean="0">
                <a:solidFill>
                  <a:srgbClr val="001F5F"/>
                </a:solidFill>
                <a:latin typeface="Arial"/>
                <a:cs typeface="Arial"/>
              </a:rPr>
              <a:t>.</a:t>
            </a:r>
            <a:endParaRPr sz="1600" dirty="0">
              <a:latin typeface="Arial"/>
              <a:cs typeface="Arial"/>
            </a:endParaRPr>
          </a:p>
        </p:txBody>
      </p:sp>
      <p:sp>
        <p:nvSpPr>
          <p:cNvPr id="7" name="object 7"/>
          <p:cNvSpPr/>
          <p:nvPr/>
        </p:nvSpPr>
        <p:spPr>
          <a:xfrm>
            <a:off x="2143108" y="2428868"/>
            <a:ext cx="1305306" cy="3402329"/>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515808" y="3573016"/>
            <a:ext cx="305587" cy="625614"/>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2071670" y="1500174"/>
            <a:ext cx="1308418"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vi-VN" sz="1400" b="1" dirty="0" smtClean="0">
                <a:solidFill>
                  <a:srgbClr val="001F5F"/>
                </a:solidFill>
                <a:latin typeface="Times New Roman"/>
                <a:cs typeface="Times New Roman"/>
              </a:rPr>
              <a:t>4.200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a:solidFill>
                  <a:srgbClr val="FFFFFF"/>
                </a:solidFill>
                <a:latin typeface="Arial"/>
                <a:cs typeface="Arial"/>
              </a:rPr>
              <a:t> </a:t>
            </a:r>
            <a:r>
              <a:rPr lang="vi-VN" sz="1200" b="1" spc="-60" dirty="0">
                <a:solidFill>
                  <a:srgbClr val="FFFFFF"/>
                </a:solidFill>
                <a:latin typeface="Arial"/>
                <a:cs typeface="Arial"/>
              </a:rPr>
              <a:t>105</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vi-VN" sz="1200" b="1" spc="-45" dirty="0">
                <a:solidFill>
                  <a:srgbClr val="001F5F"/>
                </a:solidFill>
                <a:latin typeface="Times New Roman"/>
                <a:cs typeface="Times New Roman"/>
              </a:rPr>
              <a:t>3</a:t>
            </a:r>
            <a:r>
              <a:rPr lang="en-US" sz="1200" b="1" spc="-45" dirty="0" smtClean="0">
                <a:solidFill>
                  <a:srgbClr val="001F5F"/>
                </a:solidFill>
                <a:latin typeface="Times New Roman"/>
                <a:cs typeface="Times New Roman"/>
              </a:rPr>
              <a:t>.300</a:t>
            </a:r>
            <a:endParaRPr sz="1200" dirty="0">
              <a:latin typeface="Times New Roman"/>
              <a:cs typeface="Times New Roman"/>
            </a:endParaRPr>
          </a:p>
        </p:txBody>
      </p:sp>
      <p:sp>
        <p:nvSpPr>
          <p:cNvPr id="17" name="object 17"/>
          <p:cNvSpPr txBox="1"/>
          <p:nvPr/>
        </p:nvSpPr>
        <p:spPr>
          <a:xfrm>
            <a:off x="2143108" y="3143248"/>
            <a:ext cx="1164590" cy="1466427"/>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dirty="0" err="1">
                <a:solidFill>
                  <a:srgbClr val="FFFFFF"/>
                </a:solidFill>
                <a:latin typeface="Times New Roman" panose="02020603050405020304" pitchFamily="18" charset="0"/>
                <a:cs typeface="Times New Roman" panose="02020603050405020304" pitchFamily="18" charset="0"/>
              </a:rPr>
              <a:t>nội</a:t>
            </a:r>
            <a:r>
              <a:rPr sz="1600" b="1" spc="-100" dirty="0">
                <a:solidFill>
                  <a:srgbClr val="FFFFFF"/>
                </a:solidFill>
                <a:latin typeface="Times New Roman" panose="02020603050405020304" pitchFamily="18" charset="0"/>
                <a:cs typeface="Times New Roman" panose="02020603050405020304" pitchFamily="18" charset="0"/>
              </a:rPr>
              <a:t> </a:t>
            </a:r>
            <a:r>
              <a:rPr sz="1600" b="1" spc="-65" dirty="0" err="1"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dirty="0" err="1" smtClean="0">
                <a:solidFill>
                  <a:srgbClr val="FFFFFF"/>
                </a:solidFill>
                <a:latin typeface="Times New Roman" panose="02020603050405020304" pitchFamily="18" charset="0"/>
                <a:cs typeface="Times New Roman" panose="02020603050405020304" pitchFamily="18" charset="0"/>
              </a:rPr>
              <a:t>không</a:t>
            </a:r>
            <a:r>
              <a:rPr sz="1600" b="1" spc="-145" dirty="0" smtClean="0">
                <a:solidFill>
                  <a:srgbClr val="FFFFFF"/>
                </a:solidFill>
                <a:latin typeface="Times New Roman" panose="02020603050405020304" pitchFamily="18" charset="0"/>
                <a:cs typeface="Times New Roman" panose="02020603050405020304" pitchFamily="18" charset="0"/>
              </a:rPr>
              <a:t>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dirty="0" err="1">
                <a:solidFill>
                  <a:srgbClr val="FFFFFF"/>
                </a:solidFill>
                <a:latin typeface="Times New Roman" panose="02020603050405020304" pitchFamily="18" charset="0"/>
                <a:cs typeface="Times New Roman" panose="02020603050405020304" pitchFamily="18" charset="0"/>
              </a:rPr>
              <a:t>và</a:t>
            </a:r>
            <a:r>
              <a:rPr sz="1600" b="1" spc="-245" dirty="0">
                <a:solidFill>
                  <a:srgbClr val="FFFFFF"/>
                </a:solidFill>
                <a:latin typeface="Times New Roman" panose="02020603050405020304" pitchFamily="18" charset="0"/>
                <a:cs typeface="Times New Roman" panose="02020603050405020304" pitchFamily="18" charset="0"/>
              </a:rPr>
              <a:t> </a:t>
            </a:r>
            <a:r>
              <a:rPr sz="1600" b="1" spc="-250" dirty="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vi-VN" sz="1400" b="1" spc="-110" dirty="0" smtClean="0">
                <a:solidFill>
                  <a:srgbClr val="FFFFFF"/>
                </a:solidFill>
                <a:latin typeface="Times New Roman" panose="02020603050405020304" pitchFamily="18" charset="0"/>
                <a:cs typeface="Times New Roman" panose="02020603050405020304" pitchFamily="18" charset="0"/>
              </a:rPr>
              <a:t>17.395 tỷ đồng</a:t>
            </a:r>
            <a:endParaRPr sz="1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smtClean="0">
                <a:solidFill>
                  <a:srgbClr val="FFFFFF"/>
                </a:solidFill>
                <a:latin typeface="Times New Roman" panose="02020603050405020304" pitchFamily="18" charset="0"/>
                <a:cs typeface="Times New Roman" panose="02020603050405020304" pitchFamily="18" charset="0"/>
              </a:rPr>
              <a:t>(</a:t>
            </a:r>
            <a:r>
              <a:rPr lang="en-US" sz="1600" b="1" spc="-120" dirty="0" err="1" smtClean="0">
                <a:solidFill>
                  <a:srgbClr val="FFFFFF"/>
                </a:solidFill>
                <a:latin typeface="Times New Roman" panose="02020603050405020304" pitchFamily="18" charset="0"/>
                <a:cs typeface="Times New Roman" panose="02020603050405020304" pitchFamily="18" charset="0"/>
              </a:rPr>
              <a:t>bằng</a:t>
            </a:r>
            <a:r>
              <a:rPr lang="en-US" sz="1600" b="1" spc="-120" dirty="0" smtClean="0">
                <a:solidFill>
                  <a:srgbClr val="FFFFFF"/>
                </a:solidFill>
                <a:latin typeface="Times New Roman" panose="02020603050405020304" pitchFamily="18" charset="0"/>
                <a:cs typeface="Times New Roman" panose="02020603050405020304" pitchFamily="18" charset="0"/>
              </a:rPr>
              <a:t> </a:t>
            </a:r>
            <a:r>
              <a:rPr lang="vi-VN" sz="1600" b="1" spc="-120" dirty="0" smtClean="0">
                <a:solidFill>
                  <a:srgbClr val="FFFFFF"/>
                </a:solidFill>
                <a:latin typeface="Times New Roman" panose="02020603050405020304" pitchFamily="18" charset="0"/>
                <a:cs typeface="Times New Roman" panose="02020603050405020304" pitchFamily="18" charset="0"/>
              </a:rPr>
              <a:t>83,85</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lang="vi-VN" sz="1600" b="1" spc="-80" dirty="0" smtClean="0">
                <a:solidFill>
                  <a:srgbClr val="FFFFFF"/>
                </a:solidFill>
                <a:latin typeface="Times New Roman" panose="02020603050405020304" pitchFamily="18" charset="0"/>
                <a:cs typeface="Times New Roman" panose="02020603050405020304" pitchFamily="18" charset="0"/>
              </a:rPr>
              <a:t>2024</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vi-VN" sz="2400" b="1" i="1" spc="-75" dirty="0" smtClean="0">
                <a:solidFill>
                  <a:srgbClr val="001F5F"/>
                </a:solidFill>
                <a:latin typeface="Times New Roman" panose="02020603050405020304" pitchFamily="18" charset="0"/>
                <a:cs typeface="Times New Roman" panose="02020603050405020304" pitchFamily="18" charset="0"/>
              </a:rPr>
              <a:t>4.223,091</a:t>
            </a:r>
            <a:r>
              <a:rPr sz="2400" b="1" i="1" spc="-75" dirty="0"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dirty="0" err="1" smtClean="0">
                <a:solidFill>
                  <a:srgbClr val="001F5F"/>
                </a:solidFill>
                <a:latin typeface="Times New Roman" panose="02020603050405020304" pitchFamily="18" charset="0"/>
                <a:cs typeface="Times New Roman" panose="02020603050405020304" pitchFamily="18" charset="0"/>
              </a:rPr>
              <a:t>ỷ</a:t>
            </a:r>
            <a:r>
              <a:rPr sz="2400" b="1" i="1" spc="-285" dirty="0"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a:t>
            </a:r>
            <a:r>
              <a:rPr lang="vi-VN" sz="2400" dirty="0" smtClean="0">
                <a:solidFill>
                  <a:srgbClr val="FFFFFF"/>
                </a:solidFill>
                <a:latin typeface="Times New Roman"/>
                <a:cs typeface="Times New Roman"/>
              </a:rPr>
              <a:t>17.412</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vi-VN" b="1" dirty="0">
                <a:solidFill>
                  <a:srgbClr val="FFFFFF"/>
                </a:solidFill>
                <a:latin typeface="Times New Roman"/>
                <a:cs typeface="Times New Roman"/>
              </a:rPr>
              <a:t>Cấp</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a:t>
            </a:r>
            <a:r>
              <a:rPr lang="vi-VN" b="1" dirty="0" smtClean="0">
                <a:solidFill>
                  <a:srgbClr val="FFFFFF"/>
                </a:solidFill>
                <a:latin typeface="Times New Roman"/>
                <a:cs typeface="Times New Roman"/>
              </a:rPr>
              <a:t>6.850</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vi-VN" sz="1600" b="1" spc="-5" dirty="0" smtClean="0">
                <a:solidFill>
                  <a:srgbClr val="FFFFFF"/>
                </a:solidFill>
                <a:latin typeface="Times New Roman"/>
                <a:cs typeface="Times New Roman"/>
              </a:rPr>
              <a:t>39,3</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9" name="object 9"/>
          <p:cNvSpPr/>
          <p:nvPr/>
        </p:nvSpPr>
        <p:spPr>
          <a:xfrm>
            <a:off x="5237103" y="3811126"/>
            <a:ext cx="3007305"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vi-VN" b="1" dirty="0">
                <a:solidFill>
                  <a:srgbClr val="FFFFFF"/>
                </a:solidFill>
                <a:latin typeface="Times New Roman"/>
                <a:cs typeface="Times New Roman"/>
              </a:rPr>
              <a:t>Cấp</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a:t>
            </a:r>
            <a:r>
              <a:rPr lang="vi-VN" b="1" spc="-5" dirty="0" smtClean="0">
                <a:solidFill>
                  <a:srgbClr val="FFFFFF"/>
                </a:solidFill>
                <a:latin typeface="Times New Roman"/>
                <a:cs typeface="Times New Roman"/>
              </a:rPr>
              <a:t>10.563</a:t>
            </a:r>
            <a:r>
              <a:rPr lang="en-US" b="1" spc="-5" dirty="0" smtClean="0">
                <a:solidFill>
                  <a:srgbClr val="FFFFFF"/>
                </a:solidFill>
                <a:latin typeface="Times New Roman"/>
                <a:cs typeface="Times New Roman"/>
              </a:rPr>
              <a:t> </a:t>
            </a:r>
            <a:r>
              <a:rPr lang="en-US" b="1" spc="-5" dirty="0" err="1" smtClean="0">
                <a:solidFill>
                  <a:srgbClr val="FFFFFF"/>
                </a:solidFill>
                <a:latin typeface="Times New Roman"/>
                <a:cs typeface="Times New Roman"/>
              </a:rPr>
              <a:t>tỷ</a:t>
            </a:r>
            <a:r>
              <a:rPr lang="en-US" b="1" spc="-5" dirty="0" smtClean="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vi-VN" sz="1600" b="1" dirty="0" smtClean="0">
                <a:solidFill>
                  <a:srgbClr val="FFFFFF"/>
                </a:solidFill>
                <a:latin typeface="Times New Roman"/>
                <a:cs typeface="Times New Roman"/>
              </a:rPr>
              <a:t>60,7</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1166986"/>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vi-VN" sz="2200" dirty="0" smtClean="0">
                <a:solidFill>
                  <a:srgbClr val="FF0000"/>
                </a:solidFill>
                <a:latin typeface="Times New Roman"/>
                <a:cs typeface="Times New Roman"/>
              </a:rPr>
              <a:t>5.383</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vi-VN" sz="2200" b="0" dirty="0" smtClean="0">
                <a:solidFill>
                  <a:srgbClr val="000000"/>
                </a:solidFill>
                <a:latin typeface="Times New Roman"/>
                <a:cs typeface="Times New Roman"/>
              </a:rPr>
              <a:t>16,8</a:t>
            </a:r>
            <a:r>
              <a:rPr sz="2200" b="0" dirty="0" smtClean="0">
                <a:solidFill>
                  <a:srgbClr val="000000"/>
                </a:solidFill>
                <a:latin typeface="Times New Roman"/>
                <a:cs typeface="Times New Roman"/>
              </a:rPr>
              <a:t>%</a:t>
            </a:r>
            <a:r>
              <a:rPr lang="en-US" sz="2200" b="0" dirty="0" smtClean="0">
                <a:solidFill>
                  <a:srgbClr val="000000"/>
                </a:solidFill>
                <a:latin typeface="Times New Roman"/>
                <a:cs typeface="Times New Roman"/>
              </a:rPr>
              <a:t>/</a:t>
            </a:r>
            <a:r>
              <a:rPr sz="2200" b="0" spc="-5" dirty="0" err="1" smtClean="0">
                <a:solidFill>
                  <a:srgbClr val="000000"/>
                </a:solidFill>
                <a:latin typeface="Times New Roman"/>
                <a:cs typeface="Times New Roman"/>
              </a:rPr>
              <a:t>tổng</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chi </a:t>
            </a:r>
            <a:r>
              <a:rPr sz="2200" b="0" spc="-10" dirty="0">
                <a:solidFill>
                  <a:srgbClr val="000000"/>
                </a:solidFill>
                <a:latin typeface="Times New Roman"/>
                <a:cs typeface="Times New Roman"/>
              </a:rPr>
              <a:t>cân </a:t>
            </a:r>
            <a:r>
              <a:rPr sz="2200" b="0" dirty="0" err="1">
                <a:solidFill>
                  <a:srgbClr val="000000"/>
                </a:solidFill>
                <a:latin typeface="Times New Roman"/>
                <a:cs typeface="Times New Roman"/>
              </a:rPr>
              <a:t>đối</a:t>
            </a:r>
            <a:r>
              <a:rPr sz="2200" b="0" dirty="0">
                <a:solidFill>
                  <a:srgbClr val="000000"/>
                </a:solidFill>
                <a:latin typeface="Times New Roman"/>
                <a:cs typeface="Times New Roman"/>
              </a:rPr>
              <a:t> </a:t>
            </a:r>
            <a:r>
              <a:rPr sz="2200" b="0" spc="-5" dirty="0" smtClean="0">
                <a:solidFill>
                  <a:srgbClr val="000000"/>
                </a:solidFill>
                <a:latin typeface="Times New Roman"/>
                <a:cs typeface="Times New Roman"/>
              </a:rPr>
              <a:t>NSĐP</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nếu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loại</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trừ</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tạo</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nguồn</a:t>
            </a:r>
            <a:r>
              <a:rPr lang="en-US" sz="2200" b="0" spc="-5" dirty="0" smtClean="0">
                <a:solidFill>
                  <a:srgbClr val="000000"/>
                </a:solidFill>
                <a:latin typeface="Times New Roman"/>
                <a:cs typeface="Times New Roman"/>
              </a:rPr>
              <a:t> CCTL </a:t>
            </a:r>
            <a:r>
              <a:rPr lang="en-US" sz="2200" b="0" spc="-5" dirty="0" err="1" smtClean="0">
                <a:solidFill>
                  <a:srgbClr val="000000"/>
                </a:solidFill>
                <a:latin typeface="Times New Roman"/>
                <a:cs typeface="Times New Roman"/>
              </a:rPr>
              <a:t>trong</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 </a:t>
            </a:r>
            <a:r>
              <a:rPr lang="en-US" sz="2200" b="0" spc="-5" dirty="0" err="1" smtClean="0">
                <a:solidFill>
                  <a:srgbClr val="000000"/>
                </a:solidFill>
                <a:latin typeface="Times New Roman"/>
                <a:cs typeface="Times New Roman"/>
              </a:rPr>
              <a:t>thì</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đầu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tư</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phát</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triển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chiếm</a:t>
            </a:r>
            <a:r>
              <a:rPr lang="en-US" sz="2200" b="0" spc="-5" dirty="0" smtClean="0">
                <a:solidFill>
                  <a:srgbClr val="000000"/>
                </a:solidFill>
                <a:latin typeface="Times New Roman"/>
                <a:cs typeface="Times New Roman"/>
              </a:rPr>
              <a:t> </a:t>
            </a:r>
            <a:r>
              <a:rPr lang="vi-VN" sz="2200" b="0" spc="-5" dirty="0" smtClean="0">
                <a:solidFill>
                  <a:srgbClr val="000000"/>
                </a:solidFill>
                <a:latin typeface="Times New Roman"/>
                <a:cs typeface="Times New Roman"/>
              </a:rPr>
              <a:t>23,3</a:t>
            </a:r>
            <a:r>
              <a:rPr lang="en-US" sz="2200" b="0" spc="-5" dirty="0" smtClean="0">
                <a:solidFill>
                  <a:srgbClr val="000000"/>
                </a:solidFill>
                <a:latin typeface="Times New Roman"/>
                <a:cs typeface="Times New Roman"/>
              </a:rPr>
              <a:t>%/</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a:t>
            </a:r>
            <a:r>
              <a:rPr sz="2200" b="0" spc="-5" dirty="0" smtClean="0">
                <a:solidFill>
                  <a:srgbClr val="000000"/>
                </a:solidFill>
                <a:latin typeface="Times New Roman"/>
                <a:cs typeface="Times New Roman"/>
              </a:rPr>
              <a:t>),</a:t>
            </a:r>
            <a:r>
              <a:rPr sz="2200" b="0" spc="135" dirty="0" smtClean="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44919" y="2048239"/>
            <a:ext cx="8651875" cy="289292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936795"/>
          </a:xfrm>
          <a:prstGeom prst="rect">
            <a:avLst/>
          </a:prstGeom>
        </p:spPr>
        <p:txBody>
          <a:bodyPr vert="horz" wrap="square" lIns="0" tIns="13335" rIns="0" bIns="0" rtlCol="0">
            <a:spAutoFit/>
          </a:bodyPr>
          <a:lstStyle/>
          <a:p>
            <a:pPr marL="12700">
              <a:lnSpc>
                <a:spcPct val="100000"/>
              </a:lnSpc>
              <a:spcBef>
                <a:spcPts val="105"/>
              </a:spcBef>
            </a:pPr>
            <a:r>
              <a:rPr lang="vi-VN" sz="2000" dirty="0">
                <a:latin typeface="Times New Roman"/>
                <a:cs typeface="Times New Roman"/>
              </a:rPr>
              <a:t>-</a:t>
            </a:r>
            <a:r>
              <a:rPr sz="2000" dirty="0" smtClean="0">
                <a:latin typeface="Times New Roman"/>
                <a:cs typeface="Times New Roman"/>
              </a:rPr>
              <a:t> </a:t>
            </a:r>
            <a:r>
              <a:rPr sz="2000" dirty="0">
                <a:latin typeface="Times New Roman"/>
                <a:cs typeface="Times New Roman"/>
              </a:rPr>
              <a:t>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vi-VN" sz="2000" b="1" dirty="0" smtClean="0">
                <a:solidFill>
                  <a:srgbClr val="7030A0"/>
                </a:solidFill>
                <a:latin typeface="Times New Roman"/>
                <a:cs typeface="Times New Roman"/>
              </a:rPr>
              <a:t>5.137</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vi-VN" sz="2000" spc="-5" dirty="0" smtClean="0">
                <a:latin typeface="Times New Roman"/>
                <a:cs typeface="Times New Roman"/>
              </a:rPr>
              <a:t> </a:t>
            </a:r>
            <a:r>
              <a:rPr lang="en-US" sz="2000" spc="-5" dirty="0" smtClean="0">
                <a:latin typeface="Times New Roman"/>
                <a:cs typeface="Times New Roman"/>
              </a:rPr>
              <a:t>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vi-VN" sz="2000" spc="-5" dirty="0" smtClean="0">
                <a:latin typeface="Times New Roman"/>
                <a:cs typeface="Times New Roman"/>
              </a:rPr>
              <a:t> nhà nước ngoài ngân sách và cấp vốn ủy thác qua ngân hàng chính sách xã hội tỉnh</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245,810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vi-VN" sz="2000" b="1" dirty="0" smtClean="0">
                <a:solidFill>
                  <a:srgbClr val="FFFFFF"/>
                </a:solidFill>
                <a:latin typeface="Times New Roman" panose="02020603050405020304" pitchFamily="18" charset="0"/>
                <a:cs typeface="Times New Roman" panose="02020603050405020304" pitchFamily="18" charset="0"/>
              </a:rPr>
              <a:t>5.383</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a:t>
            </a:r>
            <a:r>
              <a:rPr lang="vi-VN" sz="2000" b="1" spc="-260" dirty="0" smtClean="0">
                <a:solidFill>
                  <a:srgbClr val="FFFFFF"/>
                </a:solidFill>
                <a:latin typeface="Times New Roman" panose="02020603050405020304" pitchFamily="18" charset="0"/>
                <a:cs typeface="Times New Roman" panose="02020603050405020304" pitchFamily="18" charset="0"/>
              </a:rPr>
              <a:t>3.024</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a:t>
            </a:r>
            <a:r>
              <a:rPr lang="vi-VN" sz="2000" b="1" spc="-220" dirty="0" smtClean="0">
                <a:solidFill>
                  <a:srgbClr val="FFFFFF"/>
                </a:solidFill>
                <a:latin typeface="Times New Roman" panose="02020603050405020304" pitchFamily="18" charset="0"/>
                <a:cs typeface="Times New Roman" panose="02020603050405020304" pitchFamily="18" charset="0"/>
              </a:rPr>
              <a:t>2.359</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1023998"/>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err="1">
                <a:solidFill>
                  <a:srgbClr val="FF0000"/>
                </a:solidFill>
                <a:latin typeface="Times New Roman"/>
                <a:cs typeface="Times New Roman"/>
              </a:rPr>
              <a:t>án</a:t>
            </a:r>
            <a:r>
              <a:rPr sz="1600" spc="-5" dirty="0" smtClean="0">
                <a:solidFill>
                  <a:srgbClr val="FF0000"/>
                </a:solidFill>
                <a:latin typeface="Times New Roman"/>
                <a:cs typeface="Times New Roman"/>
              </a:rPr>
              <a:t>:</a:t>
            </a:r>
            <a:r>
              <a:rPr lang="en-US" sz="1600" spc="-5" dirty="0" smtClean="0">
                <a:solidFill>
                  <a:srgbClr val="FF0000"/>
                </a:solidFill>
                <a:latin typeface="Times New Roman"/>
                <a:cs typeface="Times New Roman"/>
              </a:rPr>
              <a:t> </a:t>
            </a:r>
            <a:r>
              <a:rPr lang="vi-VN" sz="1600" b="1" spc="-5" dirty="0" smtClean="0">
                <a:solidFill>
                  <a:srgbClr val="FF0000"/>
                </a:solidFill>
                <a:latin typeface="Times New Roman"/>
                <a:cs typeface="Times New Roman"/>
              </a:rPr>
              <a:t>2.113</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tỷ</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đồng</a:t>
            </a:r>
            <a:r>
              <a:rPr lang="en-US" sz="1600" b="1" spc="-5" dirty="0" smtClean="0">
                <a:solidFill>
                  <a:srgbClr val="FF0000"/>
                </a:solidFill>
                <a:latin typeface="Times New Roman"/>
                <a:cs typeface="Times New Roman"/>
              </a:rPr>
              <a:t>.</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vi-VN" sz="1600" spc="-10" dirty="0">
                <a:solidFill>
                  <a:srgbClr val="FF0000"/>
                </a:solidFill>
                <a:latin typeface="Times New Roman"/>
                <a:cs typeface="Times New Roman"/>
              </a:rPr>
              <a:t> </a:t>
            </a:r>
            <a:r>
              <a:rPr lang="vi-VN" sz="1600" spc="-5" dirty="0" smtClean="0">
                <a:latin typeface="Times New Roman"/>
                <a:cs typeface="Times New Roman"/>
              </a:rPr>
              <a:t>nhà </a:t>
            </a:r>
            <a:r>
              <a:rPr lang="vi-VN" sz="1600" spc="-5" dirty="0">
                <a:latin typeface="Times New Roman"/>
                <a:cs typeface="Times New Roman"/>
              </a:rPr>
              <a:t>nước ngoài ngân sách và cấp vốn ủy thác qua ngân hàng chính sách xã hội tỉnh </a:t>
            </a:r>
            <a:r>
              <a:rPr lang="en-US" sz="1600" spc="-10" dirty="0" smtClean="0">
                <a:solidFill>
                  <a:srgbClr val="FF0000"/>
                </a:solidFill>
                <a:latin typeface="Times New Roman"/>
                <a:cs typeface="Times New Roman"/>
              </a:rPr>
              <a:t>: </a:t>
            </a:r>
            <a:r>
              <a:rPr lang="vi-VN" sz="1600" b="1" spc="-10" dirty="0" smtClean="0">
                <a:solidFill>
                  <a:srgbClr val="FF0000"/>
                </a:solidFill>
                <a:latin typeface="Times New Roman"/>
                <a:cs typeface="Times New Roman"/>
              </a:rPr>
              <a:t>245,810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9"/>
            <a:ext cx="4466201" cy="2556826"/>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1489510"/>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vi-VN" sz="1600" b="1" spc="-5" dirty="0" smtClean="0">
                <a:solidFill>
                  <a:srgbClr val="7030A0"/>
                </a:solidFill>
                <a:latin typeface="Times New Roman"/>
                <a:cs typeface="Times New Roman"/>
              </a:rPr>
              <a:t>3.024</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vi-VN" sz="1600" b="1" dirty="0" smtClean="0">
                <a:solidFill>
                  <a:srgbClr val="7030A0"/>
                </a:solidFill>
                <a:latin typeface="Times New Roman"/>
                <a:cs typeface="Times New Roman"/>
              </a:rPr>
              <a:t>577,5 </a:t>
            </a:r>
            <a:r>
              <a:rPr lang="vi-VN" sz="1600" b="1" spc="-5" dirty="0" smtClean="0">
                <a:solidFill>
                  <a:srgbClr val="7030A0"/>
                </a:solidFill>
                <a:latin typeface="Times New Roman"/>
                <a:cs typeface="Times New Roman"/>
              </a:rPr>
              <a:t>tỷ</a:t>
            </a:r>
            <a:r>
              <a:rPr lang="vi-VN" sz="1600" b="1" spc="15"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vi-VN" sz="1600" b="1" spc="-45" dirty="0" smtClean="0">
                <a:solidFill>
                  <a:srgbClr val="7030A0"/>
                </a:solidFill>
                <a:latin typeface="Times New Roman"/>
                <a:cs typeface="Times New Roman"/>
              </a:rPr>
              <a:t>2.127,5 </a:t>
            </a:r>
            <a:r>
              <a:rPr lang="vi-VN" sz="1600" b="1" spc="-5" dirty="0" smtClean="0">
                <a:solidFill>
                  <a:srgbClr val="7030A0"/>
                </a:solidFill>
                <a:latin typeface="Times New Roman"/>
                <a:cs typeface="Times New Roman"/>
              </a:rPr>
              <a:t>tỷ</a:t>
            </a:r>
            <a:r>
              <a:rPr lang="vi-VN" sz="1600" b="1" spc="6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vi-VN" sz="1600" spc="-10" dirty="0" smtClean="0">
                <a:solidFill>
                  <a:srgbClr val="7030A0"/>
                </a:solidFill>
                <a:latin typeface="Times New Roman"/>
                <a:cs typeface="Times New Roman"/>
              </a:rPr>
              <a:t>tăng thu</a:t>
            </a:r>
            <a:r>
              <a:rPr lang="en-US" sz="1600" spc="-10" dirty="0" smtClean="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a:t>
            </a:r>
            <a:r>
              <a:rPr lang="en-US" sz="1600" spc="-10" dirty="0" smtClean="0">
                <a:solidFill>
                  <a:srgbClr val="7030A0"/>
                </a:solidFill>
                <a:latin typeface="Times New Roman"/>
                <a:cs typeface="Times New Roman"/>
              </a:rPr>
              <a:t>chi: </a:t>
            </a:r>
            <a:r>
              <a:rPr lang="vi-VN" sz="1600" b="1" spc="-10" dirty="0" smtClean="0">
                <a:solidFill>
                  <a:srgbClr val="7030A0"/>
                </a:solidFill>
                <a:latin typeface="Times New Roman"/>
                <a:cs typeface="Times New Roman"/>
              </a:rPr>
              <a:t>300,5</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xổ</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số</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kiến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thiết</a:t>
            </a:r>
            <a:r>
              <a:rPr lang="en-US" sz="1600" spc="-1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18</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630044"/>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a:t>
            </a:r>
            <a:r>
              <a:rPr lang="vi-VN" sz="2000" b="1" spc="-235" dirty="0" smtClean="0">
                <a:solidFill>
                  <a:srgbClr val="FFFFFF"/>
                </a:solidFill>
                <a:latin typeface="Times New Roman" panose="02020603050405020304" pitchFamily="18" charset="0"/>
                <a:cs typeface="Times New Roman" panose="02020603050405020304" pitchFamily="18" charset="0"/>
              </a:rPr>
              <a:t> 17.107</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a:t>
            </a:r>
            <a:r>
              <a:rPr lang="vi-VN" b="1" spc="-235" dirty="0">
                <a:solidFill>
                  <a:srgbClr val="FFFFFF"/>
                </a:solidFill>
                <a:latin typeface="Times New Roman" panose="02020603050405020304" pitchFamily="18" charset="0"/>
                <a:cs typeface="Times New Roman" panose="02020603050405020304" pitchFamily="18" charset="0"/>
              </a:rPr>
              <a:t> </a:t>
            </a:r>
            <a:r>
              <a:rPr lang="vi-VN" b="1" spc="-235" dirty="0" smtClean="0">
                <a:solidFill>
                  <a:srgbClr val="FFFFFF"/>
                </a:solidFill>
                <a:latin typeface="Times New Roman" panose="02020603050405020304" pitchFamily="18" charset="0"/>
                <a:cs typeface="Times New Roman" panose="02020603050405020304" pitchFamily="18" charset="0"/>
              </a:rPr>
              <a:t>4.678</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a:t>
            </a:r>
            <a:r>
              <a:rPr lang="vi-VN" b="1" spc="-160" dirty="0" smtClean="0">
                <a:latin typeface="Times New Roman" panose="02020603050405020304" pitchFamily="18" charset="0"/>
                <a:cs typeface="Times New Roman" panose="02020603050405020304" pitchFamily="18" charset="0"/>
              </a:rPr>
              <a:t>12.429</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488056" cy="504625"/>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vi-VN" sz="1600" b="1" i="1" dirty="0" smtClean="0">
                <a:solidFill>
                  <a:srgbClr val="0000FF"/>
                </a:solidFill>
                <a:latin typeface="Times New Roman"/>
                <a:cs typeface="Times New Roman"/>
              </a:rPr>
              <a:t>5.173,5</a:t>
            </a:r>
            <a:r>
              <a:rPr lang="en-US" sz="1600" b="1" i="1" dirty="0" smtClean="0">
                <a:solidFill>
                  <a:srgbClr val="0000FF"/>
                </a:solidFill>
                <a:latin typeface="Times New Roman"/>
                <a:cs typeface="Times New Roman"/>
              </a:rPr>
              <a:t> </a:t>
            </a:r>
            <a:r>
              <a:rPr lang="en-US" sz="1600" b="1" i="1" dirty="0" err="1" smtClean="0">
                <a:solidFill>
                  <a:srgbClr val="0000FF"/>
                </a:solidFill>
                <a:latin typeface="Times New Roman"/>
                <a:cs typeface="Times New Roman"/>
              </a:rPr>
              <a:t>t</a:t>
            </a:r>
            <a:r>
              <a:rPr sz="1600" b="1" i="1" spc="-5" dirty="0" err="1"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err="1" smtClean="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0" y="2014745"/>
            <a:ext cx="1394459" cy="243656"/>
          </a:xfrm>
          <a:prstGeom prst="rect">
            <a:avLst/>
          </a:prstGeom>
        </p:spPr>
        <p:txBody>
          <a:bodyPr vert="horz" wrap="square" lIns="0" tIns="12700" rIns="0" bIns="0" rtlCol="0">
            <a:spAutoFit/>
          </a:bodyPr>
          <a:lstStyle/>
          <a:p>
            <a:pPr marL="12700">
              <a:lnSpc>
                <a:spcPct val="100000"/>
              </a:lnSpc>
              <a:spcBef>
                <a:spcPts val="100"/>
              </a:spcBef>
            </a:pPr>
            <a:r>
              <a:rPr lang="vi-VN" sz="1500" b="1" spc="-5" dirty="0" smtClean="0">
                <a:solidFill>
                  <a:srgbClr val="CC00CC"/>
                </a:solidFill>
                <a:latin typeface="Times New Roman"/>
                <a:cs typeface="Times New Roman"/>
              </a:rPr>
              <a:t>1.358,9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vi-VN" sz="1500" b="1" dirty="0" smtClean="0">
                <a:solidFill>
                  <a:srgbClr val="CC00CC"/>
                </a:solidFill>
                <a:latin typeface="Times New Roman"/>
                <a:cs typeface="Times New Roman"/>
              </a:rPr>
              <a:t>32,1</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vi-VN" sz="1800" b="1" spc="-5" dirty="0" smtClean="0">
                <a:solidFill>
                  <a:srgbClr val="FF0000"/>
                </a:solidFill>
                <a:latin typeface="Times New Roman"/>
                <a:cs typeface="Times New Roman"/>
              </a:rPr>
              <a:t>17.107 </a:t>
            </a:r>
            <a:r>
              <a:rPr sz="1800" b="1" spc="-10" dirty="0" err="1" smtClean="0">
                <a:solidFill>
                  <a:srgbClr val="FF0000"/>
                </a:solidFill>
                <a:latin typeface="Times New Roman"/>
                <a:cs typeface="Times New Roman"/>
              </a:rPr>
              <a:t>tỷ</a:t>
            </a:r>
            <a:r>
              <a:rPr sz="1800" b="1" spc="-10" dirty="0" smtClean="0">
                <a:solidFill>
                  <a:srgbClr val="FF0000"/>
                </a:solidFill>
                <a:latin typeface="Times New Roman"/>
                <a:cs typeface="Times New Roman"/>
              </a:rPr>
              <a:t>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vi-VN" dirty="0" smtClean="0">
                <a:latin typeface="Times New Roman"/>
                <a:cs typeface="Times New Roman"/>
              </a:rPr>
              <a:t>53,4</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a:t>
            </a:r>
            <a:r>
              <a:rPr sz="1800" dirty="0" err="1">
                <a:latin typeface="Times New Roman"/>
                <a:cs typeface="Times New Roman"/>
              </a:rPr>
              <a:t>địa</a:t>
            </a:r>
            <a:r>
              <a:rPr sz="1800" dirty="0">
                <a:latin typeface="Times New Roman"/>
                <a:cs typeface="Times New Roman"/>
              </a:rPr>
              <a:t> </a:t>
            </a:r>
            <a:r>
              <a:rPr sz="1800" spc="-5" dirty="0" err="1" smtClean="0">
                <a:latin typeface="Times New Roman"/>
                <a:cs typeface="Times New Roman"/>
              </a:rPr>
              <a:t>phương</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5805264"/>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488761" y="504241"/>
            <a:ext cx="8358246" cy="4999446"/>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panose="02020603050405020304" pitchFamily="18" charset="0"/>
                <a:cs typeface="Times New Roman" panose="02020603050405020304" pitchFamily="18" charset="0"/>
              </a:rPr>
              <a:t>* </a:t>
            </a:r>
            <a:r>
              <a:rPr sz="2000" b="1" i="1" dirty="0" smtClean="0">
                <a:solidFill>
                  <a:srgbClr val="FF0000"/>
                </a:solidFill>
                <a:latin typeface="Times New Roman" panose="02020603050405020304" pitchFamily="18" charset="0"/>
                <a:cs typeface="Times New Roman" panose="02020603050405020304" pitchFamily="18" charset="0"/>
              </a:rPr>
              <a:t>Chi </a:t>
            </a:r>
            <a:r>
              <a:rPr sz="2000" b="1" i="1" spc="-5" dirty="0">
                <a:solidFill>
                  <a:srgbClr val="FF0000"/>
                </a:solidFill>
                <a:latin typeface="Times New Roman" panose="02020603050405020304" pitchFamily="18" charset="0"/>
                <a:cs typeface="Times New Roman" panose="02020603050405020304" pitchFamily="18" charset="0"/>
              </a:rPr>
              <a:t>các hoạt </a:t>
            </a:r>
            <a:r>
              <a:rPr sz="2000" b="1" i="1" dirty="0">
                <a:solidFill>
                  <a:srgbClr val="FF0000"/>
                </a:solidFill>
                <a:latin typeface="Times New Roman" panose="02020603050405020304" pitchFamily="18" charset="0"/>
                <a:cs typeface="Times New Roman" panose="02020603050405020304" pitchFamily="18" charset="0"/>
              </a:rPr>
              <a:t>động </a:t>
            </a:r>
            <a:r>
              <a:rPr sz="2000" b="1" i="1" spc="-5" dirty="0">
                <a:solidFill>
                  <a:srgbClr val="FF0000"/>
                </a:solidFill>
                <a:latin typeface="Times New Roman" panose="02020603050405020304" pitchFamily="18" charset="0"/>
                <a:cs typeface="Times New Roman" panose="02020603050405020304" pitchFamily="18" charset="0"/>
              </a:rPr>
              <a:t>kinh </a:t>
            </a:r>
            <a:r>
              <a:rPr sz="2000" b="1" i="1" spc="-5" dirty="0" err="1">
                <a:solidFill>
                  <a:srgbClr val="FF0000"/>
                </a:solidFill>
                <a:latin typeface="Times New Roman" panose="02020603050405020304" pitchFamily="18" charset="0"/>
                <a:cs typeface="Times New Roman" panose="02020603050405020304" pitchFamily="18" charset="0"/>
              </a:rPr>
              <a:t>tế</a:t>
            </a:r>
            <a:r>
              <a:rPr sz="2000" b="1" i="1" spc="-5" dirty="0" smtClean="0">
                <a:solidFill>
                  <a:srgbClr val="FF0000"/>
                </a:solidFill>
                <a:latin typeface="Times New Roman" panose="02020603050405020304" pitchFamily="18" charset="0"/>
                <a:cs typeface="Times New Roman" panose="02020603050405020304" pitchFamily="18" charset="0"/>
              </a:rPr>
              <a:t>:</a:t>
            </a:r>
            <a:r>
              <a:rPr lang="en-US" sz="2000" b="1" i="1" spc="-5" dirty="0" smtClean="0">
                <a:solidFill>
                  <a:srgbClr val="FF0000"/>
                </a:solidFill>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458 </a:t>
            </a:r>
            <a:r>
              <a:rPr lang="vi-VN" sz="2000" dirty="0">
                <a:latin typeface="Times New Roman" panose="02020603050405020304" pitchFamily="18" charset="0"/>
                <a:cs typeface="Times New Roman" panose="02020603050405020304" pitchFamily="18" charset="0"/>
              </a:rPr>
              <a:t>tỷ đồng, bằng </a:t>
            </a:r>
            <a:r>
              <a:rPr lang="vi-VN" sz="2000" dirty="0" smtClean="0">
                <a:latin typeface="Times New Roman" panose="02020603050405020304" pitchFamily="18" charset="0"/>
                <a:cs typeface="Times New Roman" panose="02020603050405020304" pitchFamily="18" charset="0"/>
              </a:rPr>
              <a:t>98,2%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2024, </a:t>
            </a:r>
            <a:r>
              <a:rPr lang="vi-VN" sz="2000" dirty="0">
                <a:latin typeface="Times New Roman" panose="02020603050405020304" pitchFamily="18" charset="0"/>
                <a:cs typeface="Times New Roman" panose="02020603050405020304" pitchFamily="18" charset="0"/>
              </a:rPr>
              <a:t>phân bổ theo định mức phân bổ ngân </a:t>
            </a:r>
            <a:r>
              <a:rPr lang="vi-VN" sz="2000" dirty="0" smtClean="0">
                <a:latin typeface="Times New Roman" panose="02020603050405020304" pitchFamily="18" charset="0"/>
                <a:cs typeface="Times New Roman" panose="02020603050405020304" pitchFamily="18" charset="0"/>
              </a:rPr>
              <a:t>sách</a:t>
            </a:r>
            <a:r>
              <a:rPr lang="nl-NL"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1.</a:t>
            </a:r>
            <a:r>
              <a:rPr lang="vi-VN" sz="2000" dirty="0" smtClean="0">
                <a:latin typeface="Times New Roman" panose="02020603050405020304" pitchFamily="18" charset="0"/>
                <a:cs typeface="Times New Roman" panose="02020603050405020304" pitchFamily="18" charset="0"/>
              </a:rPr>
              <a:t>533,2 </a:t>
            </a:r>
            <a:r>
              <a:rPr lang="vi-VN" sz="2000" dirty="0">
                <a:latin typeface="Times New Roman" panose="02020603050405020304" pitchFamily="18" charset="0"/>
                <a:cs typeface="Times New Roman" panose="02020603050405020304" pitchFamily="18" charset="0"/>
              </a:rPr>
              <a:t>tỷ đồng,</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bằng </a:t>
            </a:r>
            <a:r>
              <a:rPr lang="vi-VN" sz="2000" dirty="0" smtClean="0">
                <a:latin typeface="Times New Roman" panose="02020603050405020304" pitchFamily="18" charset="0"/>
                <a:cs typeface="Times New Roman" panose="02020603050405020304" pitchFamily="18" charset="0"/>
              </a:rPr>
              <a:t>125,6%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2024, </a:t>
            </a:r>
            <a:r>
              <a:rPr lang="vi-VN" sz="2000" dirty="0">
                <a:latin typeface="Times New Roman" panose="02020603050405020304" pitchFamily="18" charset="0"/>
                <a:cs typeface="Times New Roman" panose="02020603050405020304" pitchFamily="18" charset="0"/>
              </a:rPr>
              <a:t>bố trí chi theo định mức phân bổ ngân </a:t>
            </a:r>
            <a:r>
              <a:rPr lang="vi-VN" sz="2000" dirty="0" smtClean="0">
                <a:latin typeface="Times New Roman" panose="02020603050405020304" pitchFamily="18" charset="0"/>
                <a:cs typeface="Times New Roman" panose="02020603050405020304" pitchFamily="18" charset="0"/>
              </a:rPr>
              <a:t>sách, phân </a:t>
            </a:r>
            <a:r>
              <a:rPr lang="vi-VN" sz="2000" dirty="0">
                <a:latin typeface="Times New Roman" panose="02020603050405020304" pitchFamily="18" charset="0"/>
                <a:cs typeface="Times New Roman" panose="02020603050405020304" pitchFamily="18" charset="0"/>
              </a:rPr>
              <a:t>bổ thực hiện các chế độ, chính sách đã được cấp có thẩm quyền ban hành: Kinh phí thăm hỏi, động viên GĐCS, người CCCM nhân dịp Tết nguyên đán và ngày TBLS 27/7 theo Nghị quyết số 34/2023/NQ-HĐND ngày 08/12/2023; </a:t>
            </a:r>
            <a:r>
              <a:rPr lang="vi-VN" sz="2000" dirty="0" smtClean="0">
                <a:latin typeface="Times New Roman" panose="02020603050405020304" pitchFamily="18" charset="0"/>
                <a:cs typeface="Times New Roman" panose="02020603050405020304" pitchFamily="18" charset="0"/>
              </a:rPr>
              <a:t>thực hiện chế độ trợ </a:t>
            </a:r>
            <a:r>
              <a:rPr lang="vi-VN" sz="2000" dirty="0">
                <a:latin typeface="Times New Roman" panose="02020603050405020304" pitchFamily="18" charset="0"/>
                <a:cs typeface="Times New Roman" panose="02020603050405020304" pitchFamily="18" charset="0"/>
              </a:rPr>
              <a:t>giúp xã hội, mức trợ giúp xã hội đối với đối tượng BTXH và các đối tượng khó khăn khác theo Nghị quyết số </a:t>
            </a:r>
            <a:r>
              <a:rPr lang="vi-VN" sz="2000" dirty="0" smtClean="0">
                <a:latin typeface="Times New Roman" panose="02020603050405020304" pitchFamily="18" charset="0"/>
                <a:cs typeface="Times New Roman" panose="02020603050405020304" pitchFamily="18" charset="0"/>
              </a:rPr>
              <a:t>43/2021/NQ-HĐND </a:t>
            </a:r>
            <a:r>
              <a:rPr lang="vi-VN" sz="2000" dirty="0">
                <a:latin typeface="Times New Roman" panose="02020603050405020304" pitchFamily="18" charset="0"/>
                <a:cs typeface="Times New Roman" panose="02020603050405020304" pitchFamily="18" charset="0"/>
              </a:rPr>
              <a:t>ngày 08/12/2021; Chế độ bảo trợ xã hội theo NĐ 20/2021/NĐ-CP và NĐ 76/2024/NĐ-CP; Trợ cấp hằng tháng cho cán bộ xã nghỉ việc theo Nghị định 75/2024/NĐ-CP ngày 30/6/2024 của </a:t>
            </a:r>
            <a:r>
              <a:rPr lang="vi-VN" sz="2000" dirty="0" smtClean="0">
                <a:latin typeface="Times New Roman" panose="02020603050405020304" pitchFamily="18" charset="0"/>
                <a:cs typeface="Times New Roman" panose="02020603050405020304" pitchFamily="18" charset="0"/>
              </a:rPr>
              <a:t>CP;...</a:t>
            </a:r>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566</TotalTime>
  <Words>2659</Words>
  <Application>Microsoft Office PowerPoint</Application>
  <PresentationFormat>On-screen Show (4:3)</PresentationFormat>
  <Paragraphs>116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5.383 tỷ đồng (chiếm tỷ trọng 16,8%/tổng chi cân đối NSĐP, nếu loại trừ chi tạo nguồn CCTL trong tổng chi cân đối NSĐP thì chi đầu tư phát triển chiếm 23,3%/tổng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377 tỷ đồng.</vt:lpstr>
      <vt:lpstr>IV. KẾ HOẠCH TÀI CHÍNH - NSNN 03 NĂM 2025-2027</vt:lpstr>
      <vt:lpstr>PowerPoint Presentation</vt:lpstr>
      <vt:lpstr>Tình hình vay và trả nợ giai đoạn 2025-2027</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158</cp:revision>
  <dcterms:created xsi:type="dcterms:W3CDTF">2019-11-28T03:11:21Z</dcterms:created>
  <dcterms:modified xsi:type="dcterms:W3CDTF">2024-12-11T03:50:06Z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